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15"/>
  </p:notesMasterIdLst>
  <p:sldIdLst>
    <p:sldId id="339" r:id="rId4"/>
    <p:sldId id="404" r:id="rId5"/>
    <p:sldId id="475" r:id="rId6"/>
    <p:sldId id="478" r:id="rId7"/>
    <p:sldId id="479" r:id="rId8"/>
    <p:sldId id="480" r:id="rId9"/>
    <p:sldId id="470" r:id="rId10"/>
    <p:sldId id="341" r:id="rId11"/>
    <p:sldId id="344" r:id="rId12"/>
    <p:sldId id="471" r:id="rId13"/>
    <p:sldId id="422" r:id="rId14"/>
    <p:sldId id="438" r:id="rId16"/>
    <p:sldId id="465" r:id="rId17"/>
    <p:sldId id="384" r:id="rId18"/>
    <p:sldId id="472" r:id="rId19"/>
    <p:sldId id="443" r:id="rId20"/>
    <p:sldId id="444" r:id="rId21"/>
    <p:sldId id="447" r:id="rId22"/>
    <p:sldId id="441" r:id="rId23"/>
    <p:sldId id="466" r:id="rId24"/>
    <p:sldId id="448" r:id="rId25"/>
    <p:sldId id="473" r:id="rId26"/>
    <p:sldId id="449" r:id="rId27"/>
    <p:sldId id="450" r:id="rId28"/>
    <p:sldId id="464" r:id="rId29"/>
    <p:sldId id="453" r:id="rId30"/>
    <p:sldId id="474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3" r:id="rId40"/>
    <p:sldId id="467" r:id="rId41"/>
    <p:sldId id="468" r:id="rId42"/>
    <p:sldId id="476" r:id="rId43"/>
    <p:sldId id="399" r:id="rId44"/>
  </p:sldIdLst>
  <p:sldSz cx="9144000" cy="6858000" type="screen4x3"/>
  <p:notesSz cx="6858000" cy="9144000"/>
  <p:embeddedFontLst>
    <p:embeddedFont>
      <p:font typeface="华文细黑" panose="02010600040101010101" pitchFamily="2" charset="-122"/>
      <p:regular r:id="rId48"/>
    </p:embeddedFont>
    <p:embeddedFont>
      <p:font typeface="MS UI Gothic" panose="020B0600070205080204" pitchFamily="2" charset="-128"/>
      <p:regular r:id="rId49"/>
    </p:embeddedFont>
    <p:embeddedFont>
      <p:font typeface="腾祥倩影简" panose="01010104010101010101" charset="-122"/>
      <p:regular r:id="rId50"/>
    </p:embeddedFont>
    <p:embeddedFont>
      <p:font typeface="方正汉简简体" panose="02000000000000000000" charset="-122"/>
      <p:regular r:id="rId51"/>
    </p:embeddedFont>
    <p:embeddedFont>
      <p:font typeface="Senty Cream Puff 新蒂泡芙体" panose="03000600000000000000" charset="-122"/>
      <p:regular r:id="rId52"/>
    </p:embeddedFont>
    <p:embeddedFont>
      <p:font typeface="华文新魏" panose="02010800040101010101" charset="-122"/>
      <p:regular r:id="rId53"/>
    </p:embeddedFont>
    <p:embeddedFont>
      <p:font typeface="方正舒体" panose="02010601030101010101" charset="-122"/>
      <p:regular r:id="rId54"/>
    </p:embeddedFont>
    <p:embeddedFont>
      <p:font typeface="字体管家娜娜体" panose="00020600040101010101" charset="-122"/>
      <p:regular r:id="rId55"/>
    </p:embeddedFont>
    <p:embeddedFont>
      <p:font typeface="Calibri" panose="020F0502020204030204" charset="0"/>
      <p:regular r:id="rId56"/>
      <p:bold r:id="rId57"/>
      <p:italic r:id="rId58"/>
      <p:boldItalic r:id="rId59"/>
    </p:embeddedFont>
    <p:embeddedFont>
      <p:font typeface="方正汉简简体" panose="02000000000000000000" charset="0"/>
      <p:regular r:id="rId60"/>
    </p:embeddedFont>
  </p:embeddedFontLst>
  <p:defaultTextStyle>
    <a:defPPr>
      <a:defRPr lang="zh-CN"/>
    </a:defPPr>
    <a:lvl1pPr marL="0" lvl="0" indent="0" algn="l" defTabSz="914400" eaLnBrk="1" fontAlgn="base" latinLnBrk="0" hangingPunct="1">
      <a:spcBef>
        <a:spcPct val="0"/>
      </a:spcBef>
      <a:spcAft>
        <a:spcPct val="0"/>
      </a:spcAft>
      <a:buNone/>
      <a:defRPr sz="1800" b="0" i="1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</a:defRPr>
    </a:lvl1pPr>
    <a:lvl2pPr marL="457200" lvl="1" indent="0" algn="l" defTabSz="914400" eaLnBrk="1" fontAlgn="base" latinLnBrk="0" hangingPunct="1">
      <a:spcBef>
        <a:spcPct val="0"/>
      </a:spcBef>
      <a:spcAft>
        <a:spcPct val="0"/>
      </a:spcAft>
      <a:buNone/>
      <a:defRPr sz="1800" b="0" i="1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</a:defRPr>
    </a:lvl2pPr>
    <a:lvl3pPr marL="914400" lvl="2" indent="0" algn="l" defTabSz="914400" eaLnBrk="1" fontAlgn="base" latinLnBrk="0" hangingPunct="1">
      <a:spcBef>
        <a:spcPct val="0"/>
      </a:spcBef>
      <a:spcAft>
        <a:spcPct val="0"/>
      </a:spcAft>
      <a:buNone/>
      <a:defRPr sz="1800" b="0" i="1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</a:defRPr>
    </a:lvl3pPr>
    <a:lvl4pPr marL="1371600" lvl="3" indent="0" algn="l" defTabSz="914400" eaLnBrk="1" fontAlgn="base" latinLnBrk="0" hangingPunct="1">
      <a:spcBef>
        <a:spcPct val="0"/>
      </a:spcBef>
      <a:spcAft>
        <a:spcPct val="0"/>
      </a:spcAft>
      <a:buNone/>
      <a:defRPr sz="1800" b="0" i="1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</a:defRPr>
    </a:lvl4pPr>
    <a:lvl5pPr marL="1828800" lvl="4" indent="0" algn="l" defTabSz="914400" eaLnBrk="1" fontAlgn="base" latinLnBrk="0" hangingPunct="1">
      <a:spcBef>
        <a:spcPct val="0"/>
      </a:spcBef>
      <a:spcAft>
        <a:spcPct val="0"/>
      </a:spcAft>
      <a:buNone/>
      <a:defRPr sz="1800" b="0" i="1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</a:defRPr>
    </a:lvl5pPr>
    <a:lvl6pPr marL="2286000" lvl="5" indent="0" algn="l" defTabSz="914400" eaLnBrk="1" fontAlgn="base" latinLnBrk="0" hangingPunct="1">
      <a:spcBef>
        <a:spcPct val="0"/>
      </a:spcBef>
      <a:spcAft>
        <a:spcPct val="0"/>
      </a:spcAft>
      <a:buNone/>
      <a:defRPr sz="1800" b="0" i="1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</a:defRPr>
    </a:lvl6pPr>
    <a:lvl7pPr marL="2743200" lvl="6" indent="0" algn="l" defTabSz="914400" eaLnBrk="1" fontAlgn="base" latinLnBrk="0" hangingPunct="1">
      <a:spcBef>
        <a:spcPct val="0"/>
      </a:spcBef>
      <a:spcAft>
        <a:spcPct val="0"/>
      </a:spcAft>
      <a:buNone/>
      <a:defRPr sz="1800" b="0" i="1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</a:defRPr>
    </a:lvl7pPr>
    <a:lvl8pPr marL="3200400" lvl="7" indent="0" algn="l" defTabSz="914400" eaLnBrk="1" fontAlgn="base" latinLnBrk="0" hangingPunct="1">
      <a:spcBef>
        <a:spcPct val="0"/>
      </a:spcBef>
      <a:spcAft>
        <a:spcPct val="0"/>
      </a:spcAft>
      <a:buNone/>
      <a:defRPr sz="1800" b="0" i="1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</a:defRPr>
    </a:lvl8pPr>
    <a:lvl9pPr marL="3657600" lvl="8" indent="0" algn="l" defTabSz="914400" eaLnBrk="1" fontAlgn="base" latinLnBrk="0" hangingPunct="1">
      <a:spcBef>
        <a:spcPct val="0"/>
      </a:spcBef>
      <a:spcAft>
        <a:spcPct val="0"/>
      </a:spcAft>
      <a:buNone/>
      <a:defRPr sz="1800" b="0" i="1" u="none" kern="1200" baseline="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99"/>
    <a:srgbClr val="295697"/>
    <a:srgbClr val="1C1C1C"/>
    <a:srgbClr val="080808"/>
    <a:srgbClr val="C02500"/>
    <a:srgbClr val="FF6743"/>
    <a:srgbClr val="FF99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02" autoAdjust="0"/>
  </p:normalViewPr>
  <p:slideViewPr>
    <p:cSldViewPr showGuides="1">
      <p:cViewPr varScale="1">
        <p:scale>
          <a:sx n="106" d="100"/>
          <a:sy n="106" d="100"/>
        </p:scale>
        <p:origin x="-1764" y="-102"/>
      </p:cViewPr>
      <p:guideLst>
        <p:guide orient="horz" pos="2846"/>
        <p:guide orient="horz" pos="1344"/>
        <p:guide orient="horz" pos="3991"/>
        <p:guide orient="horz" pos="225"/>
        <p:guide pos="5476"/>
        <p:guide pos="2880"/>
        <p:guide pos="2094"/>
        <p:guide pos="29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font" Target="fonts/font13.fntdata"/><Relationship Id="rId6" Type="http://schemas.openxmlformats.org/officeDocument/2006/relationships/slide" Target="slides/slide3.xml"/><Relationship Id="rId59" Type="http://schemas.openxmlformats.org/officeDocument/2006/relationships/font" Target="fonts/font12.fntdata"/><Relationship Id="rId58" Type="http://schemas.openxmlformats.org/officeDocument/2006/relationships/font" Target="fonts/font11.fntdata"/><Relationship Id="rId57" Type="http://schemas.openxmlformats.org/officeDocument/2006/relationships/font" Target="fonts/font10.fntdata"/><Relationship Id="rId56" Type="http://schemas.openxmlformats.org/officeDocument/2006/relationships/font" Target="fonts/font9.fntdata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2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 eaLnBrk="1" hangingPunct="1"/>
            <a:endParaRPr lang="en-US" altLang="x-none" sz="1200" i="0" dirty="0"/>
          </a:p>
        </p:txBody>
      </p:sp>
      <p:sp>
        <p:nvSpPr>
          <p:cNvPr id="3075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 algn="r" eaLnBrk="1" hangingPunct="1"/>
            <a:endParaRPr lang="en-US" altLang="x-none" sz="1200" i="0" dirty="0"/>
          </a:p>
        </p:txBody>
      </p:sp>
      <p:sp>
        <p:nvSpPr>
          <p:cNvPr id="3076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8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 eaLnBrk="1" hangingPunct="1"/>
            <a:endParaRPr lang="en-US" altLang="x-none" sz="1200" i="0" dirty="0"/>
          </a:p>
        </p:txBody>
      </p:sp>
      <p:sp>
        <p:nvSpPr>
          <p:cNvPr id="3079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x-none" sz="1200" i="0" dirty="0"/>
            </a:fld>
            <a:endParaRPr lang="en-US" altLang="x-none" sz="1200" i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844" y="333375"/>
            <a:ext cx="2051844" cy="579278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333375"/>
            <a:ext cx="6036584" cy="579278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21614" cy="5000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074" y="1125538"/>
            <a:ext cx="4021614" cy="5000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970222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4793" y="1567346"/>
            <a:ext cx="3526380" cy="71009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44793" y="2338388"/>
            <a:ext cx="3526380" cy="378596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17212" y="1567346"/>
            <a:ext cx="3526381" cy="71009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171450" indent="-171450">
              <a:buNone/>
              <a:defRPr lang="zh-CN" altLang="en-US" b="0" smtClean="0"/>
            </a:lvl1pPr>
          </a:lstStyle>
          <a:p>
            <a:pPr marL="0" lvl="0" indent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7212" y="2357460"/>
            <a:ext cx="3526381" cy="37668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95638" cy="1600200"/>
          </a:xfrm>
        </p:spPr>
        <p:txBody>
          <a:bodyPr anchor="t" anchorCtr="0">
            <a:normAutofit/>
          </a:bodyPr>
          <a:lstStyle>
            <a:lvl1pPr>
              <a:defRPr sz="3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8600" y="457201"/>
            <a:ext cx="4477941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95638" cy="381158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844" y="333375"/>
            <a:ext cx="2051844" cy="579278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333375"/>
            <a:ext cx="6036584" cy="579278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21614" cy="5000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074" y="1125538"/>
            <a:ext cx="4021614" cy="5000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970222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4793" y="1567346"/>
            <a:ext cx="3526380" cy="71009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44793" y="2338388"/>
            <a:ext cx="3526380" cy="378596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17212" y="1567346"/>
            <a:ext cx="3526381" cy="71009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171450" indent="-171450">
              <a:buNone/>
              <a:defRPr lang="zh-CN" altLang="en-US" b="0" smtClean="0"/>
            </a:lvl1pPr>
          </a:lstStyle>
          <a:p>
            <a:pPr marL="0" lvl="0" indent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7212" y="2357460"/>
            <a:ext cx="3526381" cy="37668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95638" cy="1600200"/>
          </a:xfrm>
        </p:spPr>
        <p:txBody>
          <a:bodyPr anchor="t" anchorCtr="0">
            <a:normAutofit/>
          </a:bodyPr>
          <a:lstStyle>
            <a:lvl1pPr>
              <a:defRPr sz="3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8600" y="457201"/>
            <a:ext cx="4477941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95638" cy="381158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5" descr="bg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180513" cy="688498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7" name="Rectangle 31"/>
          <p:cNvSpPr>
            <a:spLocks noGrp="1"/>
          </p:cNvSpPr>
          <p:nvPr>
            <p:ph type="body" idx="1"/>
          </p:nvPr>
        </p:nvSpPr>
        <p:spPr>
          <a:xfrm>
            <a:off x="468313" y="1125538"/>
            <a:ext cx="8207375" cy="500062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  <p:sp>
        <p:nvSpPr>
          <p:cNvPr id="1028" name="Rectangle 10"/>
          <p:cNvSpPr>
            <a:spLocks noGrp="1"/>
          </p:cNvSpPr>
          <p:nvPr>
            <p:ph type="sldNum" sz="quarter" idx="4"/>
          </p:nvPr>
        </p:nvSpPr>
        <p:spPr>
          <a:xfrm>
            <a:off x="468313" y="6288088"/>
            <a:ext cx="1439862" cy="1968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00" b="1"/>
            </a:lvl1pPr>
          </a:lstStyle>
          <a:p>
            <a:pPr lvl="0"/>
            <a:r>
              <a:rPr lang="de-DE" altLang="en-US" dirty="0"/>
              <a:t>Page </a:t>
            </a:r>
            <a:r>
              <a:rPr lang="de-DE" altLang="en-US" sz="1000" b="1" dirty="0">
                <a:sym typeface="MS UI Gothic" panose="020B0600070205080204" pitchFamily="2" charset="-128"/>
              </a:rPr>
              <a:t></a:t>
            </a:r>
            <a:r>
              <a:rPr lang="de-DE" altLang="en-US" sz="1000" b="1" dirty="0"/>
              <a:t> </a:t>
            </a:r>
            <a:fld id="{9A0DB2DC-4C9A-4742-B13C-FB6460FD3503}" type="slidenum">
              <a:rPr lang="zh-CN" altLang="en-US" sz="1000" b="1" dirty="0"/>
            </a:fld>
            <a:endParaRPr lang="en-US" altLang="x-none" sz="1000" b="1" dirty="0"/>
          </a:p>
        </p:txBody>
      </p:sp>
      <p:sp>
        <p:nvSpPr>
          <p:cNvPr id="1029" name="Rectangle 27"/>
          <p:cNvSpPr>
            <a:spLocks noGrp="1"/>
          </p:cNvSpPr>
          <p:nvPr>
            <p:ph type="title"/>
          </p:nvPr>
        </p:nvSpPr>
        <p:spPr>
          <a:xfrm>
            <a:off x="2843213" y="333375"/>
            <a:ext cx="5832475" cy="59213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Rectangle 7"/>
          <p:cNvSpPr/>
          <p:nvPr/>
        </p:nvSpPr>
        <p:spPr>
          <a:xfrm>
            <a:off x="7286625" y="6308725"/>
            <a:ext cx="1389063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  <a:tileRect/>
          </a:gradFill>
          <a:ln w="9525" cap="flat" cmpd="sng">
            <a:solidFill>
              <a:srgbClr val="969696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de-DE" altLang="en-US" sz="1400" b="1" i="0" dirty="0">
                <a:latin typeface="Arial" panose="020B0604020202020204" pitchFamily="34" charset="0"/>
                <a:ea typeface="华文细黑" panose="02010600040101010101" pitchFamily="2" charset="-122"/>
              </a:rPr>
              <a:t>LOGO</a:t>
            </a:r>
            <a:endParaRPr lang="de-DE" altLang="en-US" sz="1400" b="1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r" defTabSz="914400" eaLnBrk="0" fontAlgn="base" latinLnBrk="0" hangingPunct="0">
        <a:spcBef>
          <a:spcPct val="0"/>
        </a:spcBef>
        <a:spcAft>
          <a:spcPct val="0"/>
        </a:spcAft>
        <a:buClr>
          <a:srgbClr val="000000"/>
        </a:buClr>
        <a:buNone/>
        <a:defRPr sz="2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3" descr="bg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-23812"/>
            <a:ext cx="9180513" cy="688181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Rectangle 7"/>
          <p:cNvSpPr/>
          <p:nvPr/>
        </p:nvSpPr>
        <p:spPr>
          <a:xfrm>
            <a:off x="7164388" y="333375"/>
            <a:ext cx="1389062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  <a:tileRect/>
          </a:gradFill>
          <a:ln w="9525" cap="flat" cmpd="sng">
            <a:solidFill>
              <a:srgbClr val="969696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de-DE" altLang="en-US" sz="1400" b="1" i="0" dirty="0">
                <a:latin typeface="Arial" panose="020B0604020202020204" pitchFamily="34" charset="0"/>
                <a:ea typeface="华文细黑" panose="02010600040101010101" pitchFamily="2" charset="-122"/>
              </a:rPr>
              <a:t>LOGO</a:t>
            </a:r>
            <a:endParaRPr lang="de-DE" altLang="en-US" sz="1400" b="1" i="0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052" name="Rectangle 31"/>
          <p:cNvSpPr>
            <a:spLocks noGrp="1"/>
          </p:cNvSpPr>
          <p:nvPr>
            <p:ph type="body" idx="1"/>
          </p:nvPr>
        </p:nvSpPr>
        <p:spPr>
          <a:xfrm>
            <a:off x="468313" y="1125538"/>
            <a:ext cx="8207375" cy="500062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  <p:sp>
        <p:nvSpPr>
          <p:cNvPr id="2053" name="Rectangle 27"/>
          <p:cNvSpPr>
            <a:spLocks noGrp="1"/>
          </p:cNvSpPr>
          <p:nvPr>
            <p:ph type="title"/>
          </p:nvPr>
        </p:nvSpPr>
        <p:spPr>
          <a:xfrm>
            <a:off x="2843213" y="333375"/>
            <a:ext cx="5832475" cy="59213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r" defTabSz="914400" eaLnBrk="0" fontAlgn="base" latinLnBrk="0" hangingPunct="0">
        <a:spcBef>
          <a:spcPct val="0"/>
        </a:spcBef>
        <a:spcAft>
          <a:spcPct val="0"/>
        </a:spcAft>
        <a:buClr>
          <a:srgbClr val="000000"/>
        </a:buClr>
        <a:buNone/>
        <a:defRPr sz="2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»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1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microsoft.com/office/2007/relationships/media" Target="file:///C:\Users\Zaoeyo\Desktop\StarCraft%202%20Theme.mp3" TargetMode="External"/><Relationship Id="rId3" Type="http://schemas.openxmlformats.org/officeDocument/2006/relationships/audio" Target="file:///C:\Users\Zaoeyo\Desktop\StarCraft%202%20Theme.mp3" TargetMode="External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audio" Target="../media/audio1.wav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12.jpeg"/><Relationship Id="rId4" Type="http://schemas.openxmlformats.org/officeDocument/2006/relationships/image" Target="../media/image33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audio" Target="../media/audio1.wav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audio" Target="../media/audio1.wav"/><Relationship Id="rId7" Type="http://schemas.openxmlformats.org/officeDocument/2006/relationships/image" Target="../media/image1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audio" Target="../media/audio2.wav"/><Relationship Id="rId4" Type="http://schemas.openxmlformats.org/officeDocument/2006/relationships/audio" Target="../media/audio1.wav"/><Relationship Id="rId3" Type="http://schemas.openxmlformats.org/officeDocument/2006/relationships/slide" Target="slide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audio" Target="../media/audio1.wav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audio" Target="../media/audio1.wav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audio" Target="../media/audio1.wav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audio" Target="../media/audio2.wav"/><Relationship Id="rId4" Type="http://schemas.openxmlformats.org/officeDocument/2006/relationships/audio" Target="../media/audio1.wav"/><Relationship Id="rId3" Type="http://schemas.openxmlformats.org/officeDocument/2006/relationships/slide" Target="slide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audio" Target="../media/audio1.wav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12.jpeg"/><Relationship Id="rId4" Type="http://schemas.openxmlformats.org/officeDocument/2006/relationships/image" Target="../media/image33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audio" Target="../media/audio1.wav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audio" Target="../media/audio1.wav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audio" Target="../media/audio1.wav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audio" Target="../media/audio1.wav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audio" Target="../media/audio1.wav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audio" Target="../media/audio1.wav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audio" Target="../media/audio1.wav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audio" Target="../media/audio1.wav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audio" Target="../media/audio1.wav"/><Relationship Id="rId5" Type="http://schemas.openxmlformats.org/officeDocument/2006/relationships/image" Target="../media/image43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12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audio" Target="../media/audio1.wav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audio" Target="file:///H:\REC001.MP3" TargetMode="External"/><Relationship Id="rId8" Type="http://schemas.openxmlformats.org/officeDocument/2006/relationships/image" Target="../media/image54.jpeg"/><Relationship Id="rId7" Type="http://schemas.openxmlformats.org/officeDocument/2006/relationships/image" Target="../media/image53.jpeg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2" Type="http://schemas.openxmlformats.org/officeDocument/2006/relationships/slideLayout" Target="../slideLayouts/slideLayout18.xml"/><Relationship Id="rId11" Type="http://schemas.openxmlformats.org/officeDocument/2006/relationships/image" Target="../media/image55.png"/><Relationship Id="rId10" Type="http://schemas.microsoft.com/office/2007/relationships/media" Target="file:///H:\REC001.MP3" TargetMode="External"/><Relationship Id="rId1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audio" Target="../media/audio1.wav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" Target="slide14.xml"/><Relationship Id="rId8" Type="http://schemas.openxmlformats.org/officeDocument/2006/relationships/image" Target="../media/image30.png"/><Relationship Id="rId7" Type="http://schemas.openxmlformats.org/officeDocument/2006/relationships/slide" Target="slide9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18.xml"/><Relationship Id="rId16" Type="http://schemas.openxmlformats.org/officeDocument/2006/relationships/image" Target="../media/image8.png"/><Relationship Id="rId15" Type="http://schemas.openxmlformats.org/officeDocument/2006/relationships/image" Target="../media/image7.png"/><Relationship Id="rId14" Type="http://schemas.openxmlformats.org/officeDocument/2006/relationships/image" Target="../media/image31.png"/><Relationship Id="rId13" Type="http://schemas.openxmlformats.org/officeDocument/2006/relationships/audio" Target="../media/audio2.wav"/><Relationship Id="rId12" Type="http://schemas.openxmlformats.org/officeDocument/2006/relationships/audio" Target="../media/audio1.wav"/><Relationship Id="rId11" Type="http://schemas.openxmlformats.org/officeDocument/2006/relationships/slide" Target="slide26.xml"/><Relationship Id="rId10" Type="http://schemas.openxmlformats.org/officeDocument/2006/relationships/slide" Target="slide21.xml"/><Relationship Id="rId1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audio" Target="../media/audio1.wav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12.jpeg"/><Relationship Id="rId4" Type="http://schemas.openxmlformats.org/officeDocument/2006/relationships/image" Target="../media/image33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矩形 7170"/>
          <p:cNvSpPr/>
          <p:nvPr/>
        </p:nvSpPr>
        <p:spPr>
          <a:xfrm>
            <a:off x="-1184275" y="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7" name="圆角矩形 6146"/>
          <p:cNvSpPr/>
          <p:nvPr/>
        </p:nvSpPr>
        <p:spPr>
          <a:xfrm>
            <a:off x="2178050" y="5086350"/>
            <a:ext cx="5184775" cy="28733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33CC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/>
            <a:endParaRPr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8" name="矩形 6147"/>
          <p:cNvSpPr/>
          <p:nvPr/>
        </p:nvSpPr>
        <p:spPr>
          <a:xfrm>
            <a:off x="2268538" y="5157788"/>
            <a:ext cx="5040312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97000">
                <a:srgbClr val="0033CC"/>
              </a:gs>
            </a:gsLst>
            <a:lin ang="0" scaled="1"/>
            <a:tileRect/>
          </a:gradFill>
          <a:ln w="9525">
            <a:noFill/>
            <a:miter/>
          </a:ln>
        </p:spPr>
        <p:txBody>
          <a:bodyPr wrap="none" anchor="ctr"/>
          <a:lstStyle/>
          <a:p>
            <a:pPr lvl="0" algn="ctr"/>
            <a:endParaRPr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149" name="图片 6148" descr="渐变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2215930" y="1643050"/>
            <a:ext cx="22317075" cy="304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50" name="图片 6149" descr="渐变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531333" y="1337831"/>
            <a:ext cx="29338587" cy="304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56" name="StarCraft 2 Theme.mp3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635125" y="538480"/>
            <a:ext cx="304800" cy="3048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矩形 1"/>
          <p:cNvSpPr/>
          <p:nvPr/>
        </p:nvSpPr>
        <p:spPr>
          <a:xfrm>
            <a:off x="1958023" y="2722880"/>
            <a:ext cx="522795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i="0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6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  <a:latin typeface="腾祥倩影简" panose="01010104010101010101" charset="-122"/>
                <a:ea typeface="腾祥倩影简" panose="01010104010101010101" charset="-122"/>
              </a:rPr>
              <a:t>2003</a:t>
            </a:r>
            <a:r>
              <a:rPr lang="zh-CN" altLang="en-US" sz="7200" i="0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6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  <a:latin typeface="腾祥倩影简" panose="01010104010101010101" charset="-122"/>
                <a:ea typeface="腾祥倩影简" panose="01010104010101010101" charset="-122"/>
              </a:rPr>
              <a:t>普及组</a:t>
            </a:r>
            <a:endParaRPr lang="zh-CN" altLang="en-US" sz="7200" i="0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blipFill>
                <a:blip r:embed="rId6">
                  <a:alphaModFix amt="80000"/>
                </a:blip>
                <a:tile tx="0" ty="0" sx="82000" sy="72000" flip="none" algn="bl"/>
              </a:blipFill>
              <a:effectLst>
                <a:glow rad="50800">
                  <a:srgbClr val="C5E499">
                    <a:alpha val="49000"/>
                  </a:srgbClr>
                </a:glow>
              </a:effectLst>
              <a:latin typeface="腾祥倩影简" panose="01010104010101010101" charset="-122"/>
              <a:ea typeface="腾祥倩影简" panose="01010104010101010101" charset="-122"/>
            </a:endParaRPr>
          </a:p>
        </p:txBody>
      </p:sp>
      <p:pic>
        <p:nvPicPr>
          <p:cNvPr id="7172" name="图片 7171" descr="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750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173" name="图片 7172" descr="门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" y="5157788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advClick="0" advTm="154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" dur="10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21387E-6 L 1.58282 -1.21387E-6 " pathEditMode="relative" rAng="0" ptsTypes="AA">
                                      <p:cBhvr>
                                        <p:cTn id="11" dur="8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05556E-6 -3.7037E-6 L 2.80937 -3.7037E-6 " pathEditMode="relative" rAng="0" ptsTypes="AA">
                                      <p:cBhvr>
                                        <p:cTn id="13" dur="6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3519 L 3.33333E-6 -0.0094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9000" numSld="999" showWhenStopped="0">
                <p:cTn id="2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56"/>
                </p:tgtEl>
              </p:cMediaNode>
            </p:audio>
          </p:childTnLst>
        </p:cTn>
      </p:par>
    </p:tnLst>
    <p:bldLst>
      <p:bldP spid="6148" grpId="0" bldLvl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84275" y="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7100" y="2089785"/>
            <a:ext cx="77260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FF00"/>
                </a:solidFill>
              </a:rPr>
              <a:t>你看那个小乓乓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要是这么让你过老哟！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可不可以嘛！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不可以都嘛！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可赛因都可以你为什么不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渴以</a:t>
            </a:r>
            <a:endParaRPr lang="zh-CN" altLang="en-US" i="0">
              <a:solidFill>
                <a:srgbClr val="FFFF00"/>
              </a:solidFill>
            </a:endParaRPr>
          </a:p>
          <a:p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-------really </a:t>
            </a:r>
            <a:r>
              <a:rPr lang="en-US" altLang="zh-CN" i="0">
                <a:solidFill>
                  <a:srgbClr val="00B050"/>
                </a:solidFill>
              </a:rPr>
              <a:t>forgive</a:t>
            </a:r>
            <a:endParaRPr lang="en-US" altLang="zh-CN" i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38916" t="23530" r="30448" b="43111"/>
          <a:stretch>
            <a:fillRect/>
          </a:stretch>
        </p:blipFill>
        <p:spPr>
          <a:xfrm>
            <a:off x="4023360" y="1523365"/>
            <a:ext cx="4925060" cy="3434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6395" y="1691005"/>
            <a:ext cx="4772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当我露出这副笑容，你就晓得又要考试了</a:t>
            </a:r>
            <a:endParaRPr lang="zh-CN" altLang="en-US" sz="2000" i="0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1750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 descr="门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875" y="522446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84275" y="-8572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35050" y="2232025"/>
            <a:ext cx="78632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这道题比较坑：</a:t>
            </a:r>
            <a:endParaRPr lang="zh-CN" altLang="en-US" sz="2400" i="0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r>
              <a:rPr lang="en-US" altLang="zh-CN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	1.</a:t>
            </a:r>
            <a:r>
              <a:rPr lang="zh-CN" altLang="en-US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输入是</a:t>
            </a:r>
            <a:r>
              <a:rPr lang="en-US" altLang="zh-CN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20</a:t>
            </a:r>
            <a:r>
              <a:rPr lang="zh-CN" altLang="en-US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个字符一组</a:t>
            </a:r>
            <a:endParaRPr lang="zh-CN" altLang="en-US" sz="2400" i="0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r>
              <a:rPr lang="en-US" altLang="zh-CN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	2.E</a:t>
            </a:r>
            <a:r>
              <a:rPr lang="zh-CN" altLang="en-US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后的字符不计入数值</a:t>
            </a:r>
            <a:endParaRPr lang="zh-CN" altLang="en-US" sz="2400" i="0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r>
              <a:rPr lang="en-US" altLang="zh-CN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	3.</a:t>
            </a:r>
            <a:r>
              <a:rPr lang="zh-CN" altLang="en-US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输出记得</a:t>
            </a:r>
            <a:r>
              <a:rPr lang="en-US" altLang="zh-CN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21</a:t>
            </a:r>
            <a:r>
              <a:rPr lang="zh-CN" altLang="en-US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分制和</a:t>
            </a:r>
            <a:r>
              <a:rPr lang="en-US" altLang="zh-CN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11</a:t>
            </a:r>
            <a:r>
              <a:rPr lang="zh-CN" altLang="en-US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分制间的换行</a:t>
            </a:r>
            <a:endParaRPr lang="zh-CN" altLang="en-US" sz="2400" i="0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r>
              <a:rPr lang="en-US" altLang="zh-CN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	4.</a:t>
            </a:r>
            <a:r>
              <a:rPr lang="zh-CN" altLang="en-US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乒乓规则：首先达到分制最低要求（</a:t>
            </a:r>
            <a:r>
              <a:rPr lang="en-US" altLang="zh-CN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21</a:t>
            </a:r>
            <a:r>
              <a:rPr lang="zh-CN" altLang="en-US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分或</a:t>
            </a:r>
            <a:r>
              <a:rPr lang="en-US" altLang="zh-CN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11</a:t>
            </a:r>
            <a:r>
              <a:rPr lang="zh-CN" altLang="en-US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分）</a:t>
            </a:r>
            <a:endParaRPr lang="zh-CN" altLang="en-US" sz="2400" i="0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r>
              <a:rPr lang="en-US" altLang="zh-CN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		           </a:t>
            </a:r>
            <a:r>
              <a:rPr lang="zh-CN" altLang="en-US" sz="2400" i="0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其次要领先对手两分</a:t>
            </a:r>
            <a:endParaRPr lang="zh-CN" altLang="en-US" sz="2400" i="0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65155" y="2380615"/>
            <a:ext cx="57086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太坑了！！！</a:t>
            </a:r>
            <a:r>
              <a:rPr lang="en-US" altLang="zh-CN">
                <a:solidFill>
                  <a:srgbClr val="00B050"/>
                </a:solidFill>
              </a:rPr>
              <a:t>		OrzOrzOrz!</a:t>
            </a:r>
            <a:endParaRPr lang="zh-CN" altLang="en-US">
              <a:solidFill>
                <a:srgbClr val="00B050"/>
              </a:solidFill>
            </a:endParaRPr>
          </a:p>
          <a:p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			</a:t>
            </a:r>
            <a:r>
              <a:rPr lang="zh-CN" altLang="en-US">
                <a:solidFill>
                  <a:srgbClr val="00B050"/>
                </a:solidFill>
              </a:rPr>
              <a:t>我个人认为太坑了！！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	</a:t>
            </a:r>
            <a:r>
              <a:rPr lang="zh-CN" altLang="en-US">
                <a:solidFill>
                  <a:srgbClr val="00B050"/>
                </a:solidFill>
              </a:rPr>
              <a:t>就求是！！</a:t>
            </a:r>
            <a:endParaRPr lang="zh-CN" altLang="en-US">
              <a:solidFill>
                <a:srgbClr val="00B050"/>
              </a:solidFill>
            </a:endParaRPr>
          </a:p>
          <a:p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啊啊啊，我</a:t>
            </a:r>
            <a:r>
              <a:rPr lang="en-US" altLang="zh-CN">
                <a:solidFill>
                  <a:srgbClr val="00B050"/>
                </a:solidFill>
              </a:rPr>
              <a:t>foo</a:t>
            </a:r>
            <a:r>
              <a:rPr lang="zh-CN" altLang="en-US">
                <a:solidFill>
                  <a:srgbClr val="00B050"/>
                </a:solidFill>
              </a:rPr>
              <a:t>了！！！</a:t>
            </a:r>
            <a:r>
              <a:rPr lang="en-US" altLang="zh-CN">
                <a:solidFill>
                  <a:srgbClr val="00B050"/>
                </a:solidFill>
              </a:rPr>
              <a:t>		hzwer</a:t>
            </a:r>
            <a:r>
              <a:rPr lang="zh-CN" altLang="en-US">
                <a:solidFill>
                  <a:srgbClr val="00B050"/>
                </a:solidFill>
              </a:rPr>
              <a:t>路过！！！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		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		%%%%%%%%%%%%%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	</a:t>
            </a:r>
            <a:r>
              <a:rPr lang="zh-CN" altLang="en-US">
                <a:solidFill>
                  <a:srgbClr val="00B050"/>
                </a:solidFill>
              </a:rPr>
              <a:t>我去死算了，怎么这么坑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473805" y="2380615"/>
            <a:ext cx="67246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水题好坑啊！！   大哥威武！！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					</a:t>
            </a:r>
            <a:r>
              <a:rPr lang="zh-CN" altLang="en-US">
                <a:solidFill>
                  <a:srgbClr val="FFFF00"/>
                </a:solidFill>
              </a:rPr>
              <a:t>作者太垃圾了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太水了！！      滚！我要听大哥讲话！！         蒟蒻作者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	</a:t>
            </a:r>
            <a:r>
              <a:rPr lang="zh-CN" altLang="en-US">
                <a:solidFill>
                  <a:srgbClr val="FFFF00"/>
                </a:solidFill>
              </a:rPr>
              <a:t>加我看鲜宗佑洗澡！！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Orz		</a:t>
            </a:r>
            <a:r>
              <a:rPr lang="zh-CN" altLang="en-US">
                <a:solidFill>
                  <a:srgbClr val="FFFF00"/>
                </a:solidFill>
              </a:rPr>
              <a:t>楼上吃屎！           我只想说作者交了</a:t>
            </a:r>
            <a:r>
              <a:rPr lang="en-US" altLang="zh-CN">
                <a:solidFill>
                  <a:srgbClr val="FFFF00"/>
                </a:solidFill>
              </a:rPr>
              <a:t>3</a:t>
            </a:r>
            <a:r>
              <a:rPr lang="zh-CN" altLang="en-US">
                <a:solidFill>
                  <a:srgbClr val="FFFF00"/>
                </a:solidFill>
              </a:rPr>
              <a:t>次</a:t>
            </a:r>
            <a:endParaRPr lang="en-US" altLang="zh-CN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鲜宗佑</a:t>
            </a:r>
            <a:r>
              <a:rPr lang="en-US" altLang="zh-CN">
                <a:solidFill>
                  <a:srgbClr val="FFFF00"/>
                </a:solidFill>
              </a:rPr>
              <a:t>NB		</a:t>
            </a:r>
            <a:r>
              <a:rPr lang="zh-CN" altLang="en-US">
                <a:solidFill>
                  <a:srgbClr val="FFFF00"/>
                </a:solidFill>
              </a:rPr>
              <a:t>鲜宗佑最强</a:t>
            </a:r>
            <a:endParaRPr lang="en-US" altLang="zh-CN">
              <a:solidFill>
                <a:srgbClr val="FFFF00"/>
              </a:solidFill>
            </a:endParaRPr>
          </a:p>
          <a:p>
            <a:r>
              <a:rPr lang="en-US" altLang="zh-CN">
                <a:solidFill>
                  <a:srgbClr val="FFFF00"/>
                </a:solidFill>
              </a:rPr>
              <a:t>		</a:t>
            </a:r>
            <a:endParaRPr lang="en-US" altLang="zh-CN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如果是鲜宗佑就肯定会做！！！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2" name="图片 1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36830" y="5175568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" name="图片 8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1750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570" y="762000"/>
            <a:ext cx="2716530" cy="254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542 0.037963 L -1.800556 0.037963 " pathEditMode="relative" rAng="0" ptsTypes="">
                                      <p:cBhvr>
                                        <p:cTn id="14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2.622361 0.010556 " pathEditMode="relative" ptsTypes="">
                                      <p:cBhvr>
                                        <p:cTn id="17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2.622361 0.010556 " pathEditMode="relative" ptsTypes="">
                                      <p:cBhvr>
                                        <p:cTn id="2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2.622361 0.010556 " pathEditMode="relative" ptsTypes="">
                                      <p:cBhvr>
                                        <p:cTn id="2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2.622361 0.010556 " pathEditMode="relative" ptsTypes="">
                                      <p:cBhvr>
                                        <p:cTn id="2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2.622361 0.010556 " pathEditMode="relative" ptsTypes="">
                                      <p:cBhvr>
                                        <p:cTn id="2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2.622361 0.010556 " pathEditMode="relative" ptsTypes="">
                                      <p:cBhvr>
                                        <p:cTn id="3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2.622361 0.010556 " pathEditMode="relative" ptsTypes="">
                                      <p:cBhvr>
                                        <p:cTn id="3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2.622361 0.010556 " pathEditMode="relative" ptsTypes="">
                                      <p:cBhvr>
                                        <p:cTn id="3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2.622361 0.010556 " pathEditMode="relative" ptsTypes="">
                                      <p:cBhvr>
                                        <p:cTn id="41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84275" y="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91945" y="1252855"/>
            <a:ext cx="772604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FF00"/>
                </a:solidFill>
              </a:rPr>
              <a:t>核心思想：暴力模拟，值满重置，</a:t>
            </a:r>
            <a:r>
              <a:rPr lang="en-US" altLang="zh-CN" i="0">
                <a:solidFill>
                  <a:srgbClr val="FFFF00"/>
                </a:solidFill>
              </a:rPr>
              <a:t>11</a:t>
            </a:r>
            <a:r>
              <a:rPr lang="zh-CN" altLang="en-US" i="0">
                <a:solidFill>
                  <a:srgbClr val="FFFF00"/>
                </a:solidFill>
              </a:rPr>
              <a:t>分制立即处理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   21</a:t>
            </a:r>
            <a:r>
              <a:rPr lang="zh-CN" altLang="en-US" i="0">
                <a:solidFill>
                  <a:srgbClr val="FFFF00"/>
                </a:solidFill>
              </a:rPr>
              <a:t>分制用数组存下，扫描输出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核心代码：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while(1){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c=getchar();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if(c=='W')  ++a11,++a21;</a:t>
            </a:r>
            <a:r>
              <a:rPr lang="en-US" altLang="zh-CN" i="0">
                <a:solidFill>
                  <a:srgbClr val="FF0000"/>
                </a:solidFill>
              </a:rPr>
              <a:t>//</a:t>
            </a:r>
            <a:r>
              <a:rPr lang="zh-CN" altLang="en-US" i="0">
                <a:solidFill>
                  <a:srgbClr val="FF0000"/>
                </a:solidFill>
              </a:rPr>
              <a:t>小华得分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else if(c=='L') ++b11,++b21;</a:t>
            </a:r>
            <a:r>
              <a:rPr lang="en-US" altLang="zh-CN" i="0">
                <a:solidFill>
                  <a:srgbClr val="FF0000"/>
                </a:solidFill>
                <a:cs typeface="+mn-ea"/>
              </a:rPr>
              <a:t>//鲜宗佑得分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else if(c=='E') break</a:t>
            </a:r>
            <a:r>
              <a:rPr lang="en-US" altLang="zh-CN" i="0">
                <a:solidFill>
                  <a:srgbClr val="FF0000"/>
                </a:solidFill>
                <a:cs typeface="+mn-ea"/>
              </a:rPr>
              <a:t>;//到E弹出</a:t>
            </a:r>
            <a:endParaRPr lang="en-US" altLang="zh-CN" i="0">
              <a:solidFill>
                <a:srgbClr val="FF0000"/>
              </a:solidFill>
              <a:cs typeface="+mn-ea"/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if((a11&gt;=11&amp;&amp;a11-b11&gt;=2)||(b11&gt;=11&amp;&amp;b11-a11&gt;=2)){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    printf("%d:%d\n",a11,b11);a11=0;b11=0;</a:t>
            </a:r>
            <a:endParaRPr lang="zh-CN" altLang="en-US" i="0">
              <a:solidFill>
                <a:srgbClr val="FFFF00"/>
              </a:solidFill>
            </a:endParaRPr>
          </a:p>
          <a:p>
            <a:pPr algn="l"/>
            <a:r>
              <a:rPr lang="zh-CN" altLang="en-US" i="0">
                <a:solidFill>
                  <a:srgbClr val="FFFF00"/>
                </a:solidFill>
              </a:rPr>
              <a:t>        }</a:t>
            </a:r>
            <a:r>
              <a:rPr lang="en-US" altLang="zh-CN" i="0">
                <a:solidFill>
                  <a:srgbClr val="FF0000"/>
                </a:solidFill>
                <a:cs typeface="+mn-ea"/>
              </a:rPr>
              <a:t>//11分制结束判断</a:t>
            </a:r>
            <a:endParaRPr lang="en-US" altLang="zh-CN" i="0">
              <a:solidFill>
                <a:srgbClr val="FF0000"/>
              </a:solidFill>
              <a:cs typeface="+mn-ea"/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if((a21&gt;=21&amp;&amp;a21-b21&gt;=2)||(b21&gt;=21&amp;&amp;b21-a21&gt;=2)){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    a[tot][0]=a21;a[tot][1]=b21;++tot;a21=0;b21=0;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}</a:t>
            </a:r>
            <a:r>
              <a:rPr lang="en-US" altLang="zh-CN" i="0">
                <a:solidFill>
                  <a:srgbClr val="FF0000"/>
                </a:solidFill>
              </a:rPr>
              <a:t>//</a:t>
            </a:r>
            <a:r>
              <a:rPr lang="zh-CN" altLang="en-US" i="0">
                <a:solidFill>
                  <a:srgbClr val="FF0000"/>
                </a:solidFill>
              </a:rPr>
              <a:t>数组储存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}</a:t>
            </a:r>
            <a:endParaRPr lang="zh-CN" altLang="en-US" i="0">
              <a:solidFill>
                <a:srgbClr val="FFFF00"/>
              </a:solidFill>
            </a:endParaRPr>
          </a:p>
          <a:p>
            <a:endParaRPr lang="zh-CN" altLang="en-US" i="0">
              <a:solidFill>
                <a:srgbClr val="FFFF00"/>
              </a:solidFill>
            </a:endParaRPr>
          </a:p>
        </p:txBody>
      </p:sp>
      <p:pic>
        <p:nvPicPr>
          <p:cNvPr id="6" name="图片 5" descr="a4264babd1f6c045df1d8de11d0d93a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9990" y="1658620"/>
            <a:ext cx="3048000" cy="1714500"/>
          </a:xfrm>
          <a:prstGeom prst="rect">
            <a:avLst/>
          </a:prstGeom>
        </p:spPr>
      </p:pic>
      <p:pic>
        <p:nvPicPr>
          <p:cNvPr id="9" name="图片 8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1750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 descr="门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750" y="522827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7610" y="-8572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87295" y="2430780"/>
            <a:ext cx="7726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FF00"/>
                </a:solidFill>
              </a:rPr>
              <a:t>归纳要点：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1.</a:t>
            </a:r>
            <a:r>
              <a:rPr lang="zh-CN" altLang="en-US" i="0">
                <a:solidFill>
                  <a:srgbClr val="FFFF00"/>
                </a:solidFill>
              </a:rPr>
              <a:t>乒乓球的规则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2.</a:t>
            </a:r>
            <a:r>
              <a:rPr lang="zh-CN" altLang="en-US" i="0">
                <a:solidFill>
                  <a:srgbClr val="FFFF00"/>
                </a:solidFill>
              </a:rPr>
              <a:t>输入格式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3.</a:t>
            </a:r>
            <a:r>
              <a:rPr lang="zh-CN" altLang="en-US" i="0">
                <a:solidFill>
                  <a:srgbClr val="FFFF00"/>
                </a:solidFill>
              </a:rPr>
              <a:t>数据的处理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4.</a:t>
            </a:r>
            <a:r>
              <a:rPr lang="zh-CN" altLang="en-US" i="0">
                <a:solidFill>
                  <a:srgbClr val="FFFF00"/>
                </a:solidFill>
              </a:rPr>
              <a:t>特殊字符</a:t>
            </a:r>
            <a:r>
              <a:rPr lang="en-US" altLang="zh-CN" i="0">
                <a:solidFill>
                  <a:srgbClr val="FFFF00"/>
                </a:solidFill>
              </a:rPr>
              <a:t>E</a:t>
            </a:r>
            <a:r>
              <a:rPr lang="zh-CN" altLang="en-US" i="0">
                <a:solidFill>
                  <a:srgbClr val="FFFF00"/>
                </a:solidFill>
              </a:rPr>
              <a:t>的处理</a:t>
            </a:r>
            <a:r>
              <a:rPr lang="en-US" altLang="zh-CN" i="0">
                <a:solidFill>
                  <a:srgbClr val="FFFF00"/>
                </a:solidFill>
              </a:rPr>
              <a:t>	</a:t>
            </a:r>
            <a:endParaRPr lang="en-US" altLang="zh-CN" i="0">
              <a:solidFill>
                <a:srgbClr val="FFFF00"/>
              </a:solidFill>
            </a:endParaRPr>
          </a:p>
        </p:txBody>
      </p:sp>
      <p:pic>
        <p:nvPicPr>
          <p:cNvPr id="12" name="图片 11" descr="返回">
            <a:hlinkClick r:id="rId1" action="ppaction://hlinksldjump">
              <a:snd r:embed="rId2" name="Door1Cls.wav"/>
            </a:hlinkClick>
            <a:hlinkHover r:id="" action="ppaction://noaction">
              <a:snd r:embed="rId3" name="copy.wav"/>
            </a:hlinkHover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6274" y="4767277"/>
            <a:ext cx="3162300" cy="4572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350" y="1713865"/>
            <a:ext cx="2590800" cy="2638425"/>
          </a:xfrm>
          <a:prstGeom prst="rect">
            <a:avLst/>
          </a:prstGeom>
        </p:spPr>
      </p:pic>
      <p:pic>
        <p:nvPicPr>
          <p:cNvPr id="9" name="图片 8" descr="门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750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 descr="门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875" y="522446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67 2.25434E-6 L -0.31267 2.25434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" y="-98425"/>
            <a:ext cx="9211945" cy="7074535"/>
          </a:xfrm>
          <a:prstGeom prst="rect">
            <a:avLst/>
          </a:prstGeom>
        </p:spPr>
      </p:pic>
      <p:pic>
        <p:nvPicPr>
          <p:cNvPr id="4" name="图片 3" descr="蜂巢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32389" y="837229"/>
            <a:ext cx="3805237" cy="5715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" name="图片 4" descr="蜂巢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0176" y="-852509"/>
            <a:ext cx="3810000" cy="5715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" name="图片 7" descr="Picture 7_pptX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3085" y="1383665"/>
            <a:ext cx="6644005" cy="432879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矩形 6"/>
          <p:cNvSpPr/>
          <p:nvPr/>
        </p:nvSpPr>
        <p:spPr>
          <a:xfrm>
            <a:off x="2099310" y="1725295"/>
            <a:ext cx="591947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>
                <a:rot lat="0" lon="600000" rev="0"/>
              </a:camera>
              <a:lightRig rig="threePt" dir="t"/>
            </a:scene3d>
          </a:bodyPr>
          <a:p>
            <a:pPr algn="ctr"/>
            <a:r>
              <a:rPr lang="en-US" altLang="zh-CN" sz="4400" b="1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5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腾祥倩影简" panose="01010104010101010101" charset="-122"/>
                <a:ea typeface="腾祥倩影简" panose="01010104010101010101" charset="-122"/>
              </a:rPr>
              <a:t>T2</a:t>
            </a:r>
            <a:r>
              <a:rPr lang="zh-CN" altLang="en-US" sz="4400" b="1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5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腾祥倩影简" panose="01010104010101010101" charset="-122"/>
                <a:ea typeface="腾祥倩影简" panose="01010104010101010101" charset="-122"/>
              </a:rPr>
              <a:t>：数字游戏</a:t>
            </a:r>
            <a:endParaRPr lang="zh-CN" altLang="en-US" sz="4400" b="1" i="0">
              <a:ln w="0" cmpd="sng">
                <a:solidFill>
                  <a:srgbClr val="FFFFFF"/>
                </a:solidFill>
                <a:prstDash val="solid"/>
              </a:ln>
              <a:blipFill>
                <a:blip r:embed="rId5">
                  <a:alphaModFix amt="99000"/>
                </a:blip>
                <a:tile tx="139700" sx="59000" sy="42000" algn="b"/>
              </a:blipFill>
              <a:effectLst>
                <a:glow rad="139700">
                  <a:srgbClr val="809CE2">
                    <a:alpha val="40000"/>
                  </a:srgbClr>
                </a:glow>
              </a:effectLst>
              <a:latin typeface="腾祥倩影简" panose="01010104010101010101" charset="-122"/>
              <a:ea typeface="腾祥倩影简" panose="0101010401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53030" y="2493645"/>
            <a:ext cx="45910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+mn-ea"/>
              </a:rPr>
              <a:t>题目：输入n,m（n:数字多少,m:断点数）</a:t>
            </a:r>
            <a:endParaRPr lang="zh-CN" altLang="en-US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+mn-ea"/>
            </a:endParaRPr>
          </a:p>
          <a:p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+mn-ea"/>
              </a:rPr>
              <a:t>           </a:t>
            </a:r>
            <a:endParaRPr lang="zh-CN" altLang="en-US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+mn-ea"/>
            </a:endParaRPr>
          </a:p>
          <a:p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+mn-ea"/>
              </a:rPr>
              <a:t>           数字呈环状，塞入隔板</a:t>
            </a:r>
            <a:endParaRPr lang="zh-CN" altLang="en-US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+mn-ea"/>
            </a:endParaRPr>
          </a:p>
          <a:p>
            <a:pPr algn="l">
              <a:buNone/>
            </a:pP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+mn-ea"/>
              </a:rPr>
              <a:t>           </a:t>
            </a:r>
            <a:endParaRPr lang="zh-CN" altLang="en-US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+mn-ea"/>
            </a:endParaRPr>
          </a:p>
          <a:p>
            <a:pPr algn="l">
              <a:buNone/>
            </a:pP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+mn-ea"/>
              </a:rPr>
              <a:t>           要求输出各个隔板中的数和的模相乘</a:t>
            </a:r>
            <a:endParaRPr lang="zh-CN" altLang="en-US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+mn-ea"/>
            </a:endParaRPr>
          </a:p>
          <a:p>
            <a:pPr algn="l">
              <a:buNone/>
            </a:pP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+mn-ea"/>
              </a:rPr>
              <a:t>           最小值和最大值                             </a:t>
            </a:r>
            <a:endParaRPr lang="zh-CN" altLang="en-US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+mn-ea"/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130" y="-619950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" name="图片 2" descr="门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84275" y="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31750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875" y="522446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38358" t="58740" r="29789"/>
          <a:stretch>
            <a:fillRect/>
          </a:stretch>
        </p:blipFill>
        <p:spPr>
          <a:xfrm>
            <a:off x="4636135" y="1255395"/>
            <a:ext cx="3519170" cy="3683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81405" y="1935480"/>
            <a:ext cx="48056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As a very Zhuanye teacher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Look at the pass number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Look at the send number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It can never be a easy question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	---colorful television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-1206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8150" y="1047750"/>
            <a:ext cx="8251190" cy="5107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i="0">
                <a:solidFill>
                  <a:srgbClr val="FFFF00"/>
                </a:solidFill>
              </a:rPr>
              <a:t>分析：由题目我们可以发现，</a:t>
            </a:r>
            <a:endParaRPr lang="zh-CN" altLang="en-US" sz="2800" i="0">
              <a:solidFill>
                <a:srgbClr val="FFFF00"/>
              </a:solidFill>
            </a:endParaRPr>
          </a:p>
          <a:p>
            <a:r>
              <a:rPr lang="en-US" altLang="zh-CN" sz="2800" i="0">
                <a:solidFill>
                  <a:srgbClr val="FFFF00"/>
                </a:solidFill>
              </a:rPr>
              <a:t>	 </a:t>
            </a:r>
            <a:r>
              <a:rPr lang="zh-CN" altLang="en-US" sz="2800" i="0">
                <a:solidFill>
                  <a:srgbClr val="FFFF00"/>
                </a:solidFill>
              </a:rPr>
              <a:t>首先第一个难点是数环的处理</a:t>
            </a:r>
            <a:endParaRPr lang="zh-CN" altLang="en-US" sz="2800" i="0">
              <a:solidFill>
                <a:srgbClr val="FFFF00"/>
              </a:solidFill>
            </a:endParaRPr>
          </a:p>
          <a:p>
            <a:r>
              <a:rPr lang="en-US" altLang="zh-CN" sz="2800" i="0">
                <a:solidFill>
                  <a:srgbClr val="FFFF00"/>
                </a:solidFill>
              </a:rPr>
              <a:t>	 </a:t>
            </a:r>
            <a:r>
              <a:rPr lang="zh-CN" altLang="en-US" sz="2800" i="0">
                <a:solidFill>
                  <a:srgbClr val="FFFF00"/>
                </a:solidFill>
              </a:rPr>
              <a:t>其次是模的重定义</a:t>
            </a:r>
            <a:endParaRPr lang="zh-CN" altLang="en-US" sz="2800" i="0">
              <a:solidFill>
                <a:srgbClr val="FFFF00"/>
              </a:solidFill>
            </a:endParaRPr>
          </a:p>
          <a:p>
            <a:r>
              <a:rPr lang="en-US" altLang="zh-CN" sz="2800" i="0">
                <a:solidFill>
                  <a:srgbClr val="FFFF00"/>
                </a:solidFill>
              </a:rPr>
              <a:t>	 </a:t>
            </a:r>
            <a:r>
              <a:rPr lang="zh-CN" altLang="en-US" sz="2800" i="0">
                <a:solidFill>
                  <a:srgbClr val="FFFF00"/>
                </a:solidFill>
              </a:rPr>
              <a:t>最后则是解题方案</a:t>
            </a:r>
            <a:endParaRPr lang="zh-CN" altLang="en-US" sz="2800" i="0">
              <a:solidFill>
                <a:srgbClr val="FFFF00"/>
              </a:solidFill>
            </a:endParaRPr>
          </a:p>
          <a:p>
            <a:r>
              <a:rPr lang="zh-CN" altLang="en-US" sz="2800" i="0">
                <a:solidFill>
                  <a:srgbClr val="FFFF00"/>
                </a:solidFill>
              </a:rPr>
              <a:t>数环处理：</a:t>
            </a:r>
            <a:endParaRPr lang="zh-CN" altLang="en-US" sz="2800" i="0">
              <a:solidFill>
                <a:srgbClr val="FFFF00"/>
              </a:solidFill>
            </a:endParaRPr>
          </a:p>
          <a:p>
            <a:r>
              <a:rPr lang="en-US" altLang="zh-CN" sz="2800" i="0">
                <a:solidFill>
                  <a:srgbClr val="FFFF00"/>
                </a:solidFill>
              </a:rPr>
              <a:t>	</a:t>
            </a:r>
            <a:r>
              <a:rPr lang="zh-CN" altLang="en-US" sz="2800" i="0">
                <a:solidFill>
                  <a:srgbClr val="FFFF00"/>
                </a:solidFill>
              </a:rPr>
              <a:t>在输入做手脚</a:t>
            </a:r>
            <a:endParaRPr lang="zh-CN" altLang="en-US" sz="2800" i="0">
              <a:solidFill>
                <a:srgbClr val="FFFF00"/>
              </a:solidFill>
            </a:endParaRPr>
          </a:p>
          <a:p>
            <a:r>
              <a:rPr lang="en-US" altLang="zh-CN" sz="2800" i="0">
                <a:solidFill>
                  <a:srgbClr val="FFFF00"/>
                </a:solidFill>
              </a:rPr>
              <a:t>	</a:t>
            </a:r>
            <a:r>
              <a:rPr lang="zh-CN" altLang="en-US" sz="2800" i="0">
                <a:solidFill>
                  <a:srgbClr val="FFFF00"/>
                </a:solidFill>
              </a:rPr>
              <a:t>对于</a:t>
            </a:r>
            <a:r>
              <a:rPr lang="en-US" altLang="zh-CN" sz="2800" i="0">
                <a:solidFill>
                  <a:srgbClr val="FFFF00"/>
                </a:solidFill>
              </a:rPr>
              <a:t>cin&gt;&gt;a[i]</a:t>
            </a:r>
            <a:endParaRPr lang="en-US" altLang="zh-CN" sz="2800" i="0">
              <a:solidFill>
                <a:srgbClr val="FFFF00"/>
              </a:solidFill>
            </a:endParaRPr>
          </a:p>
          <a:p>
            <a:r>
              <a:rPr lang="en-US" altLang="zh-CN" sz="2800" i="0">
                <a:solidFill>
                  <a:srgbClr val="FFFF00"/>
                </a:solidFill>
              </a:rPr>
              <a:t>	</a:t>
            </a:r>
            <a:r>
              <a:rPr lang="zh-CN" altLang="en-US" sz="2800" i="0">
                <a:solidFill>
                  <a:srgbClr val="FFFF00"/>
                </a:solidFill>
              </a:rPr>
              <a:t>我们可以连接一个</a:t>
            </a:r>
            <a:r>
              <a:rPr lang="en-US" altLang="zh-CN" sz="2800" i="0">
                <a:solidFill>
                  <a:srgbClr val="FFFF00"/>
                </a:solidFill>
              </a:rPr>
              <a:t>a[n+i]=a[i]</a:t>
            </a:r>
            <a:endParaRPr lang="en-US" altLang="zh-CN" sz="2800" i="0">
              <a:solidFill>
                <a:srgbClr val="FFFF00"/>
              </a:solidFill>
            </a:endParaRPr>
          </a:p>
          <a:p>
            <a:r>
              <a:rPr lang="en-US" altLang="zh-CN" sz="2800" i="0">
                <a:solidFill>
                  <a:srgbClr val="FFFF00"/>
                </a:solidFill>
              </a:rPr>
              <a:t>	</a:t>
            </a:r>
            <a:r>
              <a:rPr lang="zh-CN" altLang="en-US" sz="2800" i="0">
                <a:solidFill>
                  <a:srgbClr val="FFFF00"/>
                </a:solidFill>
              </a:rPr>
              <a:t>这样就形成了一个大小为</a:t>
            </a:r>
            <a:r>
              <a:rPr lang="en-US" altLang="zh-CN" sz="2800" i="0">
                <a:solidFill>
                  <a:srgbClr val="FFFF00"/>
                </a:solidFill>
              </a:rPr>
              <a:t>2n</a:t>
            </a:r>
            <a:r>
              <a:rPr lang="zh-CN" altLang="en-US" sz="2800" i="0">
                <a:solidFill>
                  <a:srgbClr val="FFFF00"/>
                </a:solidFill>
              </a:rPr>
              <a:t>的重复数列</a:t>
            </a:r>
            <a:endParaRPr lang="zh-CN" altLang="en-US" sz="2800" i="0">
              <a:solidFill>
                <a:srgbClr val="FFFF00"/>
              </a:solidFill>
            </a:endParaRPr>
          </a:p>
          <a:p>
            <a:r>
              <a:rPr lang="en-US" altLang="zh-CN" sz="2800" i="0">
                <a:solidFill>
                  <a:srgbClr val="FFFF00"/>
                </a:solidFill>
              </a:rPr>
              <a:t>	</a:t>
            </a:r>
            <a:r>
              <a:rPr lang="zh-CN" altLang="en-US" sz="2800" i="0">
                <a:solidFill>
                  <a:srgbClr val="FFFF00"/>
                </a:solidFill>
              </a:rPr>
              <a:t>如 </a:t>
            </a:r>
            <a:r>
              <a:rPr lang="en-US" altLang="zh-CN" sz="2800" i="0">
                <a:solidFill>
                  <a:srgbClr val="FFFF00"/>
                </a:solidFill>
              </a:rPr>
              <a:t>1,2,3,1,2,3</a:t>
            </a:r>
            <a:endParaRPr lang="en-US" altLang="zh-CN" sz="2800" i="0">
              <a:solidFill>
                <a:srgbClr val="FFFF00"/>
              </a:solidFill>
            </a:endParaRPr>
          </a:p>
          <a:p>
            <a:r>
              <a:rPr lang="en-US" altLang="zh-CN" sz="2800" i="0">
                <a:solidFill>
                  <a:srgbClr val="FFFF00"/>
                </a:solidFill>
              </a:rPr>
              <a:t>	</a:t>
            </a:r>
            <a:r>
              <a:rPr lang="zh-CN" altLang="en-US" sz="2800" i="0">
                <a:solidFill>
                  <a:srgbClr val="FFFF00"/>
                </a:solidFill>
              </a:rPr>
              <a:t>这样就很方便插入隔板</a:t>
            </a:r>
            <a:endParaRPr lang="zh-CN" altLang="en-US" i="0">
              <a:solidFill>
                <a:srgbClr val="FFFF00"/>
              </a:solidFill>
            </a:endParaRPr>
          </a:p>
          <a:p>
            <a:endParaRPr lang="zh-CN" altLang="en-US" i="0">
              <a:solidFill>
                <a:srgbClr val="FFFF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012180" y="2264410"/>
            <a:ext cx="2160270" cy="2088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45923" y="1764665"/>
            <a:ext cx="6915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1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</a:rPr>
              <a:t>1</a:t>
            </a:r>
            <a:endParaRPr lang="en-US" altLang="zh-CN" sz="7200" b="1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blipFill>
                <a:blip r:embed="rId1">
                  <a:alphaModFix amt="80000"/>
                </a:blip>
                <a:tile tx="0" ty="0" sx="82000" sy="72000" flip="none" algn="bl"/>
              </a:blipFill>
              <a:effectLst>
                <a:glow rad="50800">
                  <a:srgbClr val="C5E499">
                    <a:alpha val="49000"/>
                  </a:srgbClr>
                </a:glo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66448" y="3404235"/>
            <a:ext cx="6915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1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</a:rPr>
              <a:t>2</a:t>
            </a:r>
            <a:endParaRPr lang="en-US" altLang="zh-CN" sz="7200" b="1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blipFill>
                <a:blip r:embed="rId1">
                  <a:alphaModFix amt="80000"/>
                </a:blip>
                <a:tile tx="0" ty="0" sx="82000" sy="72000" flip="none" algn="bl"/>
              </a:blipFill>
              <a:effectLst>
                <a:glow rad="50800">
                  <a:srgbClr val="C5E499">
                    <a:alpha val="49000"/>
                  </a:srgbClr>
                </a:glo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80618" y="3404235"/>
            <a:ext cx="6915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1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</a:rPr>
              <a:t>3</a:t>
            </a:r>
            <a:endParaRPr lang="en-US" altLang="zh-CN" sz="7200" b="1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blipFill>
                <a:blip r:embed="rId1">
                  <a:alphaModFix amt="80000"/>
                </a:blip>
                <a:tile tx="0" ty="0" sx="82000" sy="72000" flip="none" algn="bl"/>
              </a:blipFill>
              <a:effectLst>
                <a:glow rad="50800">
                  <a:srgbClr val="C5E499">
                    <a:alpha val="49000"/>
                  </a:srgbClr>
                </a:glow>
              </a:effectLst>
            </a:endParaRPr>
          </a:p>
        </p:txBody>
      </p:sp>
      <p:sp>
        <p:nvSpPr>
          <p:cNvPr id="12" name="上箭头 11"/>
          <p:cNvSpPr/>
          <p:nvPr/>
        </p:nvSpPr>
        <p:spPr>
          <a:xfrm rot="7740000">
            <a:off x="5928995" y="2624455"/>
            <a:ext cx="360045" cy="64833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 rot="13920000">
            <a:off x="7922895" y="2624455"/>
            <a:ext cx="360045" cy="64833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6839585" y="4016375"/>
            <a:ext cx="360045" cy="72009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-619950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" name="图片 2" descr="门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205865" y="571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67715" y="1623060"/>
            <a:ext cx="82994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FF00"/>
                </a:solidFill>
              </a:rPr>
              <a:t>优化提要：前缀和优化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FFFF00"/>
                </a:solidFill>
              </a:rPr>
              <a:t>如果每次求一次总和，算法的时间复杂度就会上升到</a:t>
            </a:r>
            <a:r>
              <a:rPr lang="en-US" altLang="zh-CN" i="0">
                <a:solidFill>
                  <a:srgbClr val="FFFF00"/>
                </a:solidFill>
              </a:rPr>
              <a:t>(</a:t>
            </a:r>
            <a:r>
              <a:rPr lang="zh-CN" altLang="en-US" i="0">
                <a:solidFill>
                  <a:srgbClr val="FFFF00"/>
                </a:solidFill>
              </a:rPr>
              <a:t>算不出来</a:t>
            </a:r>
            <a:r>
              <a:rPr lang="en-US" altLang="zh-CN" i="0">
                <a:solidFill>
                  <a:srgbClr val="FFFF00"/>
                </a:solidFill>
              </a:rPr>
              <a:t>)</a:t>
            </a:r>
            <a:endParaRPr lang="en-US" altLang="zh-CN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FFFF00"/>
                </a:solidFill>
              </a:rPr>
              <a:t>好的，既然我们已经知道了前缀和的重要性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FFFF00"/>
                </a:solidFill>
              </a:rPr>
              <a:t>那么，代码呢</a:t>
            </a:r>
            <a:r>
              <a:rPr lang="en-US" altLang="zh-CN" i="0">
                <a:solidFill>
                  <a:srgbClr val="FFFF00"/>
                </a:solidFill>
              </a:rPr>
              <a:t>=.=</a:t>
            </a:r>
            <a:endParaRPr lang="en-US" altLang="zh-CN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主体代码：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FFFF00"/>
                </a:solidFill>
              </a:rPr>
              <a:t>（</a:t>
            </a:r>
            <a:r>
              <a:rPr lang="en-US" altLang="zh-CN" i="0">
                <a:solidFill>
                  <a:srgbClr val="FFFF00"/>
                </a:solidFill>
              </a:rPr>
              <a:t>F1</a:t>
            </a:r>
            <a:r>
              <a:rPr lang="zh-CN" altLang="en-US" i="0">
                <a:solidFill>
                  <a:srgbClr val="FFFF00"/>
                </a:solidFill>
              </a:rPr>
              <a:t>是带变量的宏定义）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FFFF00"/>
                </a:solidFill>
              </a:rPr>
              <a:t>（</a:t>
            </a:r>
            <a:r>
              <a:rPr lang="en-US" altLang="zh-CN" i="0">
                <a:solidFill>
                  <a:srgbClr val="FFFF00"/>
                </a:solidFill>
              </a:rPr>
              <a:t>F1</a:t>
            </a:r>
            <a:r>
              <a:rPr lang="zh-CN" altLang="en-US" i="0">
                <a:solidFill>
                  <a:srgbClr val="FFFF00"/>
                </a:solidFill>
              </a:rPr>
              <a:t>（</a:t>
            </a:r>
            <a:r>
              <a:rPr lang="en-US" altLang="zh-CN" i="0">
                <a:solidFill>
                  <a:srgbClr val="FFFF00"/>
                </a:solidFill>
              </a:rPr>
              <a:t>a,b,c,d</a:t>
            </a:r>
            <a:r>
              <a:rPr lang="zh-CN" altLang="en-US" i="0">
                <a:solidFill>
                  <a:srgbClr val="FFFF00"/>
                </a:solidFill>
              </a:rPr>
              <a:t>）</a:t>
            </a:r>
            <a:r>
              <a:rPr lang="en-US" altLang="zh-CN" i="0">
                <a:solidFill>
                  <a:srgbClr val="FFFF00"/>
                </a:solidFill>
              </a:rPr>
              <a:t>=for(int d=a;d&lt;=b;d+=c;)</a:t>
            </a:r>
            <a:r>
              <a:rPr lang="zh-CN" altLang="en-US" i="0">
                <a:solidFill>
                  <a:srgbClr val="FFFF00"/>
                </a:solidFill>
              </a:rPr>
              <a:t>）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FF0000"/>
                </a:solidFill>
              </a:rPr>
              <a:t> F1(1,n,1,i){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	</a:t>
            </a:r>
            <a:r>
              <a:rPr lang="zh-CN" altLang="en-US" i="0">
                <a:solidFill>
                  <a:srgbClr val="FF0000"/>
                </a:solidFill>
              </a:rPr>
              <a:t>read(a[i]);a[i+n]=a[i];}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</a:t>
            </a:r>
            <a:r>
              <a:rPr lang="zh-CN" altLang="en-US" i="0">
                <a:solidFill>
                  <a:srgbClr val="FFFF00"/>
                </a:solidFill>
              </a:rPr>
              <a:t>//模拟首尾相连 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    	</a:t>
            </a:r>
            <a:r>
              <a:rPr lang="en-US" altLang="zh-CN" i="0">
                <a:solidFill>
                  <a:srgbClr val="FF0000"/>
                </a:solidFill>
              </a:rPr>
              <a:t>F1(1,n&lt;&lt;1,1,i) a[i]+=a[i-1];</a:t>
            </a:r>
            <a:r>
              <a:rPr lang="en-US" altLang="zh-CN" i="0">
                <a:solidFill>
                  <a:srgbClr val="FFFF00"/>
                </a:solidFill>
              </a:rPr>
              <a:t>//前缀和</a:t>
            </a:r>
            <a:endParaRPr lang="en-US" altLang="zh-CN" i="0">
              <a:solidFill>
                <a:srgbClr val="FFFF00"/>
              </a:solidFill>
            </a:endParaRPr>
          </a:p>
          <a:p>
            <a:endParaRPr lang="en-US" altLang="zh-CN" i="0">
              <a:solidFill>
                <a:srgbClr val="FFFF00"/>
              </a:solidFill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5875" y="-6211570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" name="图片 2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735" y="2593340"/>
            <a:ext cx="2514600" cy="2651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3800" y="571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56740" y="1172210"/>
            <a:ext cx="700405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i="0">
                <a:solidFill>
                  <a:srgbClr val="FFFF00"/>
                </a:solidFill>
              </a:rPr>
              <a:t>算法核心思想：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en-US" altLang="zh-CN" b="1" i="0">
                <a:solidFill>
                  <a:srgbClr val="FFFF00"/>
                </a:solidFill>
              </a:rPr>
              <a:t>	</a:t>
            </a:r>
            <a:r>
              <a:rPr lang="zh-CN" altLang="en-US" b="1" i="0">
                <a:solidFill>
                  <a:srgbClr val="FFFF00"/>
                </a:solidFill>
              </a:rPr>
              <a:t>要求最大值和最小值，我们可以想到数论，贪心，动规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en-US" altLang="zh-CN" b="1" i="0">
                <a:solidFill>
                  <a:srgbClr val="FFFF00"/>
                </a:solidFill>
              </a:rPr>
              <a:t>	</a:t>
            </a:r>
            <a:r>
              <a:rPr lang="zh-CN" altLang="en-US" b="1" i="0">
                <a:solidFill>
                  <a:srgbClr val="FFFF00"/>
                </a:solidFill>
              </a:rPr>
              <a:t>仔细读题</a:t>
            </a:r>
            <a:r>
              <a:rPr lang="en-US" altLang="zh-CN" b="1" i="0">
                <a:solidFill>
                  <a:srgbClr val="FFFF00"/>
                </a:solidFill>
              </a:rPr>
              <a:t>-----</a:t>
            </a:r>
            <a:r>
              <a:rPr lang="zh-CN" altLang="en-US" b="1" i="0">
                <a:solidFill>
                  <a:srgbClr val="FFFF00"/>
                </a:solidFill>
              </a:rPr>
              <a:t>震惊，无法用数论贪心</a:t>
            </a:r>
            <a:r>
              <a:rPr lang="en-US" altLang="zh-CN" b="1" i="0">
                <a:solidFill>
                  <a:srgbClr val="FFFF00"/>
                </a:solidFill>
              </a:rPr>
              <a:t>-.-</a:t>
            </a:r>
            <a:endParaRPr lang="en-US" altLang="zh-CN" b="1" i="0">
              <a:solidFill>
                <a:srgbClr val="FFFF00"/>
              </a:solidFill>
            </a:endParaRPr>
          </a:p>
          <a:p>
            <a:r>
              <a:rPr lang="en-US" altLang="zh-CN" b="1" i="0">
                <a:solidFill>
                  <a:srgbClr val="FFFF00"/>
                </a:solidFill>
              </a:rPr>
              <a:t>	</a:t>
            </a:r>
            <a:r>
              <a:rPr lang="zh-CN" altLang="en-US" b="1" i="0">
                <a:solidFill>
                  <a:srgbClr val="FFFF00"/>
                </a:solidFill>
              </a:rPr>
              <a:t>那么就只能用动规了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zh-CN" altLang="en-US" b="1" i="0">
                <a:solidFill>
                  <a:srgbClr val="FFFF00"/>
                </a:solidFill>
              </a:rPr>
              <a:t>动规思想：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en-US" altLang="zh-CN" b="1" i="0">
                <a:solidFill>
                  <a:srgbClr val="FFFF00"/>
                </a:solidFill>
              </a:rPr>
              <a:t>	</a:t>
            </a:r>
            <a:r>
              <a:rPr lang="zh-CN" altLang="en-US" b="1" i="0">
                <a:solidFill>
                  <a:srgbClr val="FFFF00"/>
                </a:solidFill>
              </a:rPr>
              <a:t>第一层枚举隔板数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en-US" altLang="zh-CN" b="1" i="0">
                <a:solidFill>
                  <a:srgbClr val="FFFF00"/>
                </a:solidFill>
              </a:rPr>
              <a:t>	</a:t>
            </a:r>
            <a:r>
              <a:rPr lang="zh-CN" altLang="en-US" b="1" i="0">
                <a:solidFill>
                  <a:srgbClr val="FFFF00"/>
                </a:solidFill>
              </a:rPr>
              <a:t>第二层枚举左端点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en-US" altLang="zh-CN" b="1" i="0">
                <a:solidFill>
                  <a:srgbClr val="FFFF00"/>
                </a:solidFill>
              </a:rPr>
              <a:t>	</a:t>
            </a:r>
            <a:r>
              <a:rPr lang="zh-CN" altLang="en-US" b="1" i="0">
                <a:solidFill>
                  <a:srgbClr val="FFFF00"/>
                </a:solidFill>
              </a:rPr>
              <a:t>第三层枚举右端点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en-US" altLang="zh-CN" b="1" i="0">
                <a:solidFill>
                  <a:srgbClr val="FFFF00"/>
                </a:solidFill>
              </a:rPr>
              <a:t>	</a:t>
            </a:r>
            <a:r>
              <a:rPr lang="zh-CN" altLang="en-US" b="1" i="0">
                <a:solidFill>
                  <a:srgbClr val="FFFF00"/>
                </a:solidFill>
              </a:rPr>
              <a:t>第四层枚举新增隔板位置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en-US" altLang="zh-CN" b="1" i="0">
                <a:solidFill>
                  <a:srgbClr val="FFFF00"/>
                </a:solidFill>
              </a:rPr>
              <a:t>	   </a:t>
            </a:r>
            <a:r>
              <a:rPr lang="en-US" altLang="zh-CN" b="1" i="0">
                <a:solidFill>
                  <a:srgbClr val="FF0000"/>
                </a:solidFill>
              </a:rPr>
              <a:t> F1(2,m,1,i)</a:t>
            </a:r>
            <a:r>
              <a:rPr lang="en-US" altLang="zh-CN" b="1" i="0">
                <a:solidFill>
                  <a:srgbClr val="FFFF00"/>
                </a:solidFill>
              </a:rPr>
              <a:t>//枚举分段数 </a:t>
            </a:r>
            <a:endParaRPr lang="en-US" altLang="zh-CN" b="1" i="0">
              <a:solidFill>
                <a:srgbClr val="FFFF00"/>
              </a:solidFill>
            </a:endParaRPr>
          </a:p>
          <a:p>
            <a:pPr lvl="2"/>
            <a:r>
              <a:rPr lang="zh-CN" altLang="en-US" b="1" i="0">
                <a:solidFill>
                  <a:srgbClr val="FFFF00"/>
                </a:solidFill>
              </a:rPr>
              <a:t>    </a:t>
            </a:r>
            <a:r>
              <a:rPr lang="zh-CN" altLang="en-US" b="1" i="0">
                <a:solidFill>
                  <a:srgbClr val="FF0000"/>
                </a:solidFill>
              </a:rPr>
              <a:t>F1(1,n&lt;&lt;1,1,l)</a:t>
            </a:r>
            <a:r>
              <a:rPr lang="zh-CN" altLang="en-US" b="1" i="0">
                <a:solidFill>
                  <a:srgbClr val="FFFF00"/>
                </a:solidFill>
              </a:rPr>
              <a:t>//枚举左端点 </a:t>
            </a:r>
            <a:endParaRPr lang="zh-CN" altLang="en-US" b="1" i="0">
              <a:solidFill>
                <a:srgbClr val="FFFF00"/>
              </a:solidFill>
            </a:endParaRPr>
          </a:p>
          <a:p>
            <a:pPr lvl="2"/>
            <a:r>
              <a:rPr lang="zh-CN" altLang="en-US" b="1" i="0">
                <a:solidFill>
                  <a:srgbClr val="FFFF00"/>
                </a:solidFill>
              </a:rPr>
              <a:t>    </a:t>
            </a:r>
            <a:r>
              <a:rPr lang="zh-CN" altLang="en-US" b="1" i="0">
                <a:solidFill>
                  <a:srgbClr val="FF0000"/>
                </a:solidFill>
              </a:rPr>
              <a:t>F1(l+i-1,n&lt;&lt;1,1,r)</a:t>
            </a:r>
            <a:r>
              <a:rPr lang="zh-CN" altLang="en-US" b="1" i="0">
                <a:solidFill>
                  <a:srgbClr val="FFFF00"/>
                </a:solidFill>
              </a:rPr>
              <a:t>//枚举右端点 </a:t>
            </a:r>
            <a:endParaRPr lang="zh-CN" altLang="en-US" b="1" i="0">
              <a:solidFill>
                <a:srgbClr val="FFFF00"/>
              </a:solidFill>
            </a:endParaRPr>
          </a:p>
          <a:p>
            <a:pPr lvl="2"/>
            <a:r>
              <a:rPr lang="zh-CN" altLang="en-US" b="1" i="0">
                <a:solidFill>
                  <a:srgbClr val="FFFF00"/>
                </a:solidFill>
              </a:rPr>
              <a:t>    </a:t>
            </a:r>
            <a:r>
              <a:rPr lang="zh-CN" altLang="en-US" b="1" i="0">
                <a:solidFill>
                  <a:srgbClr val="FF0000"/>
                </a:solidFill>
              </a:rPr>
              <a:t>F1(l+i-2,r-1,1,k)</a:t>
            </a:r>
            <a:r>
              <a:rPr lang="zh-CN" altLang="en-US" b="1" i="0">
                <a:solidFill>
                  <a:srgbClr val="FFFF00"/>
                </a:solidFill>
              </a:rPr>
              <a:t>//枚举当前的隔板位置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zh-CN" altLang="en-US" b="1" i="0">
                <a:solidFill>
                  <a:srgbClr val="FFFF00"/>
                </a:solidFill>
              </a:rPr>
              <a:t>状态转移方程：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en-US" altLang="zh-CN" b="1" i="0">
                <a:solidFill>
                  <a:srgbClr val="FFFF00"/>
                </a:solidFill>
              </a:rPr>
              <a:t>	</a:t>
            </a:r>
            <a:r>
              <a:rPr lang="zh-CN" altLang="en-US" b="1" i="0">
                <a:solidFill>
                  <a:srgbClr val="FFFF00"/>
                </a:solidFill>
              </a:rPr>
              <a:t>新增隔板是否能让少一个隔板的左右段数值变大（变小）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zh-CN" altLang="en-US" b="1" i="0">
                <a:solidFill>
                  <a:srgbClr val="FFFF00"/>
                </a:solidFill>
              </a:rPr>
              <a:t>推出以下的方程：</a:t>
            </a:r>
            <a:endParaRPr lang="zh-CN" altLang="en-US" b="1" i="0">
              <a:solidFill>
                <a:srgbClr val="FFFF00"/>
              </a:solidFill>
            </a:endParaRPr>
          </a:p>
          <a:p>
            <a:r>
              <a:rPr lang="zh-CN" altLang="en-US" b="1" i="0">
                <a:solidFill>
                  <a:srgbClr val="FF0000"/>
                </a:solidFill>
              </a:rPr>
              <a:t>S[l][r][i]=min(S[l][r][i],S[l][k][i-1]*mod(a[r]-a[k])),</a:t>
            </a:r>
            <a:endParaRPr lang="zh-CN" altLang="en-US" b="1" i="0">
              <a:solidFill>
                <a:srgbClr val="FF0000"/>
              </a:solidFill>
            </a:endParaRPr>
          </a:p>
          <a:p>
            <a:r>
              <a:rPr lang="zh-CN" altLang="en-US" b="1" i="0">
                <a:solidFill>
                  <a:srgbClr val="FF0000"/>
                </a:solidFill>
              </a:rPr>
              <a:t>B[l][r][i]=max(B[l][r][i],B[l][k][i-1]*mod(a[r]-a[k]));</a:t>
            </a:r>
            <a:endParaRPr lang="zh-CN" altLang="en-US" b="1" i="0">
              <a:solidFill>
                <a:srgbClr val="FF0000"/>
              </a:solidFill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950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915" y="2115820"/>
            <a:ext cx="2667635" cy="2081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47445" y="-8572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文本框 4"/>
          <p:cNvSpPr txBox="1"/>
          <p:nvPr/>
        </p:nvSpPr>
        <p:spPr>
          <a:xfrm>
            <a:off x="1716405" y="1507490"/>
            <a:ext cx="743521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FF00"/>
                </a:solidFill>
                <a:cs typeface="+mn-ea"/>
              </a:rPr>
              <a:t>核心思想：动态规划</a:t>
            </a:r>
            <a:r>
              <a:rPr lang="en-US" altLang="zh-CN" i="0">
                <a:solidFill>
                  <a:srgbClr val="FFFF00"/>
                </a:solidFill>
                <a:cs typeface="+mn-ea"/>
              </a:rPr>
              <a:t>+</a:t>
            </a:r>
            <a:r>
              <a:rPr lang="zh-CN" altLang="en-US" i="0">
                <a:solidFill>
                  <a:srgbClr val="FFFF00"/>
                </a:solidFill>
                <a:cs typeface="+mn-ea"/>
              </a:rPr>
              <a:t>前缀和</a:t>
            </a:r>
            <a:endParaRPr lang="zh-CN" altLang="en-US" i="0">
              <a:solidFill>
                <a:srgbClr val="FFFF00"/>
              </a:solidFill>
              <a:cs typeface="+mn-ea"/>
            </a:endParaRPr>
          </a:p>
          <a:p>
            <a:r>
              <a:rPr lang="zh-CN" altLang="en-US" i="0">
                <a:solidFill>
                  <a:srgbClr val="FFFF00"/>
                </a:solidFill>
                <a:cs typeface="+mn-ea"/>
              </a:rPr>
              <a:t>特殊处理：模的定义（对10取模的结果均为非负值）</a:t>
            </a:r>
            <a:endParaRPr lang="zh-CN" altLang="en-US" i="0">
              <a:solidFill>
                <a:srgbClr val="FFFF00"/>
              </a:solidFill>
              <a:cs typeface="+mn-ea"/>
            </a:endParaRPr>
          </a:p>
          <a:p>
            <a:r>
              <a:rPr lang="en-US" altLang="zh-CN" i="0">
                <a:solidFill>
                  <a:srgbClr val="FFFF00"/>
                </a:solidFill>
                <a:cs typeface="+mn-ea"/>
              </a:rPr>
              <a:t>	</a:t>
            </a:r>
            <a:r>
              <a:rPr lang="zh-CN" altLang="en-US" i="0">
                <a:solidFill>
                  <a:srgbClr val="FFFF00"/>
                </a:solidFill>
                <a:cs typeface="+mn-ea"/>
              </a:rPr>
              <a:t>模的代码：</a:t>
            </a:r>
            <a:endParaRPr lang="zh-CN" altLang="en-US" i="0">
              <a:solidFill>
                <a:srgbClr val="FFFF00"/>
              </a:solidFill>
              <a:cs typeface="+mn-ea"/>
            </a:endParaRPr>
          </a:p>
          <a:p>
            <a:pPr lvl="2"/>
            <a:r>
              <a:rPr lang="en-US" altLang="zh-CN" i="0">
                <a:solidFill>
                  <a:srgbClr val="FFFF00"/>
                </a:solidFill>
                <a:cs typeface="+mn-ea"/>
              </a:rPr>
              <a:t>	</a:t>
            </a:r>
            <a:r>
              <a:rPr lang="en-US" altLang="zh-CN" i="0">
                <a:solidFill>
                  <a:srgbClr val="FF3300"/>
                </a:solidFill>
                <a:cs typeface="+mn-ea"/>
              </a:rPr>
              <a:t>int mod(int x){</a:t>
            </a:r>
            <a:endParaRPr lang="en-US" altLang="zh-CN" i="0">
              <a:solidFill>
                <a:srgbClr val="FF3300"/>
              </a:solidFill>
              <a:cs typeface="+mn-ea"/>
            </a:endParaRPr>
          </a:p>
          <a:p>
            <a:pPr lvl="2"/>
            <a:r>
              <a:rPr lang="zh-CN" altLang="en-US" i="0">
                <a:solidFill>
                  <a:srgbClr val="FF3300"/>
                </a:solidFill>
                <a:cs typeface="+mn-ea"/>
              </a:rPr>
              <a:t>	return (x%10+10)%10;</a:t>
            </a:r>
            <a:endParaRPr lang="zh-CN" altLang="en-US" i="0">
              <a:solidFill>
                <a:srgbClr val="FF3300"/>
              </a:solidFill>
              <a:cs typeface="+mn-ea"/>
            </a:endParaRPr>
          </a:p>
          <a:p>
            <a:pPr lvl="2"/>
            <a:r>
              <a:rPr lang="zh-CN" altLang="en-US" i="0">
                <a:solidFill>
                  <a:srgbClr val="FFFF00"/>
                </a:solidFill>
                <a:cs typeface="+mn-ea"/>
              </a:rPr>
              <a:t>	</a:t>
            </a:r>
            <a:r>
              <a:rPr lang="en-US" altLang="zh-CN" i="0">
                <a:solidFill>
                  <a:srgbClr val="FFFF00"/>
                </a:solidFill>
                <a:cs typeface="+mn-ea"/>
              </a:rPr>
              <a:t>//照顾负数：</a:t>
            </a:r>
            <a:endParaRPr lang="en-US" altLang="zh-CN" i="0">
              <a:solidFill>
                <a:srgbClr val="FFFF00"/>
              </a:solidFill>
              <a:cs typeface="+mn-ea"/>
            </a:endParaRPr>
          </a:p>
          <a:p>
            <a:pPr lvl="2"/>
            <a:r>
              <a:rPr lang="en-US" altLang="zh-CN" i="0">
                <a:solidFill>
                  <a:srgbClr val="FFFF00"/>
                </a:solidFill>
                <a:cs typeface="+mn-ea"/>
              </a:rPr>
              <a:t>	//将负数mo到个位再加上10</a:t>
            </a:r>
            <a:endParaRPr lang="en-US" altLang="zh-CN" i="0">
              <a:solidFill>
                <a:srgbClr val="FFFF00"/>
              </a:solidFill>
              <a:cs typeface="+mn-ea"/>
            </a:endParaRPr>
          </a:p>
          <a:p>
            <a:pPr lvl="2"/>
            <a:r>
              <a:rPr lang="en-US" altLang="zh-CN" i="0">
                <a:solidFill>
                  <a:srgbClr val="FFFF00"/>
                </a:solidFill>
                <a:cs typeface="+mn-ea"/>
              </a:rPr>
              <a:t>	//保证负数为正数</a:t>
            </a:r>
            <a:r>
              <a:rPr lang="en-US" altLang="zh-CN" i="0">
                <a:solidFill>
                  <a:srgbClr val="FF0000"/>
                </a:solidFill>
                <a:cs typeface="+mn-ea"/>
              </a:rPr>
              <a:t> </a:t>
            </a:r>
            <a:endParaRPr lang="en-US" altLang="zh-CN" i="0">
              <a:solidFill>
                <a:srgbClr val="FF0000"/>
              </a:solidFill>
              <a:cs typeface="+mn-ea"/>
            </a:endParaRPr>
          </a:p>
          <a:p>
            <a:r>
              <a:rPr lang="en-US" altLang="zh-CN" i="0">
                <a:solidFill>
                  <a:srgbClr val="FFFF00"/>
                </a:solidFill>
                <a:cs typeface="+mn-ea"/>
              </a:rPr>
              <a:t>		</a:t>
            </a:r>
            <a:r>
              <a:rPr lang="zh-CN" altLang="en-US" i="0">
                <a:solidFill>
                  <a:srgbClr val="FFFF00"/>
                </a:solidFill>
                <a:cs typeface="+mn-ea"/>
              </a:rPr>
              <a:t>}</a:t>
            </a:r>
            <a:endParaRPr lang="zh-CN" altLang="en-US" i="0">
              <a:solidFill>
                <a:srgbClr val="FFFF00"/>
              </a:solidFill>
              <a:cs typeface="+mn-ea"/>
            </a:endParaRPr>
          </a:p>
          <a:p>
            <a:r>
              <a:rPr lang="zh-CN" altLang="en-US" i="0">
                <a:solidFill>
                  <a:srgbClr val="FFFF00"/>
                </a:solidFill>
                <a:cs typeface="+mn-ea"/>
              </a:rPr>
              <a:t>输出处理：（</a:t>
            </a:r>
            <a:r>
              <a:rPr lang="zh-CN" altLang="en-US" i="0" strike="sngStrike">
                <a:solidFill>
                  <a:srgbClr val="FFFF00"/>
                </a:solidFill>
                <a:uFillTx/>
                <a:cs typeface="+mn-ea"/>
              </a:rPr>
              <a:t>没什么可讲的了，自己看</a:t>
            </a:r>
            <a:r>
              <a:rPr lang="zh-CN" altLang="en-US" i="0">
                <a:solidFill>
                  <a:srgbClr val="FFFF00"/>
                </a:solidFill>
                <a:cs typeface="+mn-ea"/>
              </a:rPr>
              <a:t>）</a:t>
            </a:r>
            <a:endParaRPr lang="zh-CN" altLang="en-US" i="0">
              <a:solidFill>
                <a:srgbClr val="FFFF00"/>
              </a:solidFill>
              <a:cs typeface="+mn-ea"/>
            </a:endParaRPr>
          </a:p>
          <a:p>
            <a:r>
              <a:rPr lang="zh-CN" altLang="en-US" i="0">
                <a:solidFill>
                  <a:srgbClr val="FF3300"/>
                </a:solidFill>
                <a:cs typeface="+mn-ea"/>
              </a:rPr>
              <a:t>int maxn=0,minn=oo;</a:t>
            </a:r>
            <a:endParaRPr lang="zh-CN" altLang="en-US" i="0">
              <a:solidFill>
                <a:srgbClr val="FF3300"/>
              </a:solidFill>
              <a:cs typeface="+mn-ea"/>
            </a:endParaRPr>
          </a:p>
          <a:p>
            <a:r>
              <a:rPr lang="zh-CN" altLang="en-US" i="0">
                <a:solidFill>
                  <a:srgbClr val="FF3300"/>
                </a:solidFill>
                <a:cs typeface="+mn-ea"/>
              </a:rPr>
              <a:t>    F1(1,n,1,i){</a:t>
            </a:r>
            <a:endParaRPr lang="zh-CN" altLang="en-US" i="0">
              <a:solidFill>
                <a:srgbClr val="FF3300"/>
              </a:solidFill>
              <a:cs typeface="+mn-ea"/>
            </a:endParaRPr>
          </a:p>
          <a:p>
            <a:r>
              <a:rPr lang="zh-CN" altLang="en-US" i="0">
                <a:solidFill>
                  <a:srgbClr val="FF3300"/>
                </a:solidFill>
                <a:cs typeface="+mn-ea"/>
              </a:rPr>
              <a:t>        maxn=max(maxn,B[i][i+n-1][m]);//从前往后扫一遍 </a:t>
            </a:r>
            <a:endParaRPr lang="zh-CN" altLang="en-US" i="0">
              <a:solidFill>
                <a:srgbClr val="FF3300"/>
              </a:solidFill>
              <a:cs typeface="+mn-ea"/>
            </a:endParaRPr>
          </a:p>
          <a:p>
            <a:r>
              <a:rPr lang="zh-CN" altLang="en-US" i="0">
                <a:solidFill>
                  <a:srgbClr val="FF3300"/>
                </a:solidFill>
                <a:cs typeface="+mn-ea"/>
              </a:rPr>
              <a:t>        minn=min(minn,S[i][i+n-1][m]);</a:t>
            </a:r>
            <a:endParaRPr lang="zh-CN" altLang="en-US" i="0">
              <a:solidFill>
                <a:srgbClr val="FF3300"/>
              </a:solidFill>
              <a:cs typeface="+mn-ea"/>
            </a:endParaRPr>
          </a:p>
          <a:p>
            <a:r>
              <a:rPr lang="zh-CN" altLang="en-US" i="0">
                <a:solidFill>
                  <a:srgbClr val="FF3300"/>
                </a:solidFill>
                <a:cs typeface="+mn-ea"/>
              </a:rPr>
              <a:t>    }</a:t>
            </a:r>
            <a:endParaRPr lang="zh-CN" altLang="en-US" i="0">
              <a:solidFill>
                <a:srgbClr val="FF3300"/>
              </a:solidFill>
              <a:cs typeface="+mn-ea"/>
            </a:endParaRPr>
          </a:p>
          <a:p>
            <a:r>
              <a:rPr lang="zh-CN" altLang="en-US" i="0">
                <a:solidFill>
                  <a:srgbClr val="FF3300"/>
                </a:solidFill>
                <a:cs typeface="+mn-ea"/>
              </a:rPr>
              <a:t>    write(minn);write(maxn);</a:t>
            </a:r>
            <a:endParaRPr lang="zh-CN" altLang="en-US" i="0">
              <a:solidFill>
                <a:srgbClr val="FF3300"/>
              </a:solidFill>
              <a:cs typeface="+mn-ea"/>
            </a:endParaRPr>
          </a:p>
          <a:p>
            <a:endParaRPr lang="zh-CN" altLang="en-US" i="0">
              <a:solidFill>
                <a:srgbClr val="FF3300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1407629_1357f62ba6bg2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3065" y="494030"/>
            <a:ext cx="12840335" cy="5532120"/>
          </a:xfrm>
          <a:prstGeom prst="rect">
            <a:avLst/>
          </a:prstGeom>
        </p:spPr>
      </p:pic>
      <p:pic>
        <p:nvPicPr>
          <p:cNvPr id="13319" name="图片 13318" descr="蜂巢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6212" y="620713"/>
            <a:ext cx="3805237" cy="5715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3318" name="图片 13317" descr="蜂巢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3570" y="571480"/>
            <a:ext cx="3810000" cy="5715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矩形 2"/>
          <p:cNvSpPr/>
          <p:nvPr/>
        </p:nvSpPr>
        <p:spPr>
          <a:xfrm>
            <a:off x="2112010" y="2454275"/>
            <a:ext cx="539686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72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4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方正汉简简体" panose="02000000000000000000" charset="-122"/>
                <a:ea typeface="方正汉简简体" panose="02000000000000000000" charset="-122"/>
              </a:rPr>
              <a:t>2003</a:t>
            </a:r>
            <a:r>
              <a:rPr lang="zh-CN" altLang="en-US" sz="72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4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方正汉简简体" panose="02000000000000000000" charset="-122"/>
                <a:ea typeface="方正汉简简体" panose="02000000000000000000" charset="-122"/>
              </a:rPr>
              <a:t>普及组</a:t>
            </a:r>
            <a:endParaRPr lang="zh-CN" altLang="en-US" sz="7200" i="0">
              <a:ln w="0" cmpd="sng">
                <a:solidFill>
                  <a:srgbClr val="FFFFFF"/>
                </a:solidFill>
                <a:prstDash val="solid"/>
              </a:ln>
              <a:blipFill>
                <a:blip r:embed="rId4">
                  <a:alphaModFix amt="99000"/>
                </a:blip>
                <a:tile tx="139700" sx="59000" sy="42000" algn="b"/>
              </a:blipFill>
              <a:effectLst>
                <a:glow rad="139700">
                  <a:srgbClr val="809CE2">
                    <a:alpha val="40000"/>
                  </a:srgbClr>
                </a:glow>
              </a:effectLst>
              <a:latin typeface="方正汉简简体" panose="02000000000000000000" charset="-122"/>
              <a:ea typeface="方正汉简简体" panose="02000000000000000000" charset="-122"/>
            </a:endParaRPr>
          </a:p>
        </p:txBody>
      </p:sp>
      <p:pic>
        <p:nvPicPr>
          <p:cNvPr id="7172" name="图片 7171" descr="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0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3325" name="图片 13324" descr="门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6195" y="515715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" name="图片 4" descr="wallpaper2"/>
          <p:cNvPicPr>
            <a:picLocks noChangeAspect="1"/>
          </p:cNvPicPr>
          <p:nvPr/>
        </p:nvPicPr>
        <p:blipFill>
          <a:blip r:embed="rId7"/>
          <a:srcRect l="74733" t="45347" r="11935" b="11737"/>
          <a:stretch>
            <a:fillRect/>
          </a:stretch>
        </p:blipFill>
        <p:spPr>
          <a:xfrm>
            <a:off x="8018780" y="2908935"/>
            <a:ext cx="1338580" cy="2656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3519 L 3.33333E-6 -0.0094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69 0.000093 L -0.249931 0.000093 " pathEditMode="relative" rAng="0" ptsTypes="">
                                      <p:cBhvr>
                                        <p:cTn id="10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534 0.002593 C -0.055441 -0.066944 -0.275426 -0.327777 -0.385218 -0.301574 C -0.495009 -0.275370 -0.435072 0.125834 -0.525502 0.133797 C -0.615932 0.141760 -0.772189 -0.261018 -0.837289 -0.261851 C -0.902389 -0.262685 -0.800262 0.107130 -0.851164 0.129815 C -0.902067 0.152500 -1.044045 -0.085000 -1.091882 -0.148518 " pathEditMode="relative" rAng="0" ptsTypes="">
                                      <p:cBhvr>
                                        <p:cTn id="1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" y="-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47445" y="-8572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66010" y="2678430"/>
            <a:ext cx="74352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FF00"/>
                </a:solidFill>
                <a:cs typeface="+mn-ea"/>
              </a:rPr>
              <a:t>归纳要点：</a:t>
            </a:r>
            <a:r>
              <a:rPr lang="en-US" altLang="zh-CN" i="0">
                <a:solidFill>
                  <a:srgbClr val="FF3300"/>
                </a:solidFill>
                <a:cs typeface="+mn-ea"/>
              </a:rPr>
              <a:t>	</a:t>
            </a:r>
            <a:endParaRPr lang="en-US" altLang="zh-CN" i="0">
              <a:solidFill>
                <a:srgbClr val="FF3300"/>
              </a:solidFill>
              <a:cs typeface="+mn-ea"/>
            </a:endParaRPr>
          </a:p>
          <a:p>
            <a:r>
              <a:rPr lang="en-US" altLang="zh-CN" i="0">
                <a:solidFill>
                  <a:srgbClr val="FF3300"/>
                </a:solidFill>
                <a:cs typeface="+mn-ea"/>
              </a:rPr>
              <a:t>	1.</a:t>
            </a:r>
            <a:r>
              <a:rPr lang="zh-CN" altLang="en-US" i="0">
                <a:solidFill>
                  <a:srgbClr val="FF3300"/>
                </a:solidFill>
                <a:cs typeface="+mn-ea"/>
              </a:rPr>
              <a:t>隔板思想</a:t>
            </a:r>
            <a:endParaRPr lang="zh-CN" altLang="en-US" i="0">
              <a:solidFill>
                <a:srgbClr val="FF3300"/>
              </a:solidFill>
              <a:cs typeface="+mn-ea"/>
            </a:endParaRPr>
          </a:p>
          <a:p>
            <a:r>
              <a:rPr lang="en-US" altLang="zh-CN" i="0">
                <a:solidFill>
                  <a:srgbClr val="FF3300"/>
                </a:solidFill>
                <a:cs typeface="+mn-ea"/>
              </a:rPr>
              <a:t>	2.</a:t>
            </a:r>
            <a:r>
              <a:rPr lang="zh-CN" altLang="en-US" i="0">
                <a:solidFill>
                  <a:srgbClr val="FF3300"/>
                </a:solidFill>
                <a:cs typeface="+mn-ea"/>
              </a:rPr>
              <a:t>动态规划</a:t>
            </a:r>
            <a:endParaRPr lang="zh-CN" altLang="en-US" i="0">
              <a:solidFill>
                <a:srgbClr val="FF3300"/>
              </a:solidFill>
              <a:cs typeface="+mn-ea"/>
            </a:endParaRPr>
          </a:p>
          <a:p>
            <a:r>
              <a:rPr lang="en-US" altLang="zh-CN" i="0">
                <a:solidFill>
                  <a:srgbClr val="FF3300"/>
                </a:solidFill>
                <a:cs typeface="+mn-ea"/>
              </a:rPr>
              <a:t>	3.</a:t>
            </a:r>
            <a:r>
              <a:rPr lang="zh-CN" altLang="en-US" i="0">
                <a:solidFill>
                  <a:srgbClr val="FF3300"/>
                </a:solidFill>
                <a:cs typeface="+mn-ea"/>
              </a:rPr>
              <a:t>前缀和</a:t>
            </a:r>
            <a:endParaRPr lang="zh-CN" altLang="en-US" i="0">
              <a:solidFill>
                <a:srgbClr val="FF3300"/>
              </a:solidFill>
              <a:cs typeface="+mn-ea"/>
            </a:endParaRPr>
          </a:p>
          <a:p>
            <a:r>
              <a:rPr lang="en-US" altLang="zh-CN" i="0">
                <a:solidFill>
                  <a:srgbClr val="FF3300"/>
                </a:solidFill>
                <a:cs typeface="+mn-ea"/>
              </a:rPr>
              <a:t>	4.Orz Orz Orz Orz</a:t>
            </a:r>
            <a:endParaRPr lang="en-US" altLang="zh-CN" i="0">
              <a:solidFill>
                <a:srgbClr val="FF3300"/>
              </a:solidFill>
              <a:cs typeface="+mn-ea"/>
            </a:endParaRPr>
          </a:p>
          <a:p>
            <a:r>
              <a:rPr lang="en-US" altLang="zh-CN" i="0">
                <a:solidFill>
                  <a:srgbClr val="FF3300"/>
                </a:solidFill>
                <a:cs typeface="+mn-ea"/>
              </a:rPr>
              <a:t>	5.%%%%%%%%</a:t>
            </a:r>
            <a:endParaRPr lang="en-US" altLang="zh-CN" i="0">
              <a:solidFill>
                <a:srgbClr val="FF3300"/>
              </a:solidFill>
              <a:cs typeface="+mn-ea"/>
            </a:endParaRPr>
          </a:p>
          <a:p>
            <a:r>
              <a:rPr lang="en-US" altLang="zh-CN" i="0">
                <a:solidFill>
                  <a:srgbClr val="FF3300"/>
                </a:solidFill>
                <a:cs typeface="+mn-ea"/>
              </a:rPr>
              <a:t>	</a:t>
            </a:r>
            <a:r>
              <a:rPr lang="en-US" altLang="zh-CN" i="0">
                <a:solidFill>
                  <a:srgbClr val="00B0F0"/>
                </a:solidFill>
                <a:cs typeface="+mn-ea"/>
              </a:rPr>
              <a:t>6</a:t>
            </a:r>
            <a:r>
              <a:rPr lang="en-US" altLang="zh-CN" i="0">
                <a:solidFill>
                  <a:srgbClr val="00B0F0"/>
                </a:solidFill>
                <a:cs typeface="+mn-ea"/>
              </a:rPr>
              <a:t>.</a:t>
            </a:r>
            <a:r>
              <a:rPr lang="zh-CN" altLang="en-US" i="0">
                <a:solidFill>
                  <a:srgbClr val="00B0F0"/>
                </a:solidFill>
                <a:cs typeface="+mn-ea"/>
              </a:rPr>
              <a:t>这道题如果没讲明白自己看题解</a:t>
            </a:r>
            <a:endParaRPr lang="zh-CN" altLang="en-US" i="0">
              <a:solidFill>
                <a:srgbClr val="00B0F0"/>
              </a:solidFill>
              <a:cs typeface="+mn-ea"/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2" name="图片 11" descr="返回">
            <a:hlinkClick r:id="rId3" action="ppaction://hlinksldjump">
              <a:snd r:embed="rId4" name="Door1Cls.wav"/>
            </a:hlinkClick>
            <a:hlinkHover r:id="" action="ppaction://noaction">
              <a:snd r:embed="rId5" name="copy.wav"/>
            </a:hlinkHover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41849" y="5512767"/>
            <a:ext cx="3162300" cy="457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67 2.25434E-6 L -0.31267 2.25434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-1206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8" name="图片 7" descr="Picture 7_pptX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77975" y="1383665"/>
            <a:ext cx="6644005" cy="432879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矩形 1"/>
          <p:cNvSpPr/>
          <p:nvPr/>
        </p:nvSpPr>
        <p:spPr>
          <a:xfrm>
            <a:off x="3866833" y="2112010"/>
            <a:ext cx="182308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 i="0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2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  <a:latin typeface="字体管家娜娜体" panose="00020600040101010101" charset="-122"/>
                <a:ea typeface="字体管家娜娜体" panose="00020600040101010101" charset="-122"/>
              </a:rPr>
              <a:t>T3:</a:t>
            </a:r>
            <a:r>
              <a:rPr lang="zh-CN" altLang="en-US" sz="5400" b="1" i="0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2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  <a:latin typeface="字体管家娜娜体" panose="00020600040101010101" charset="-122"/>
                <a:ea typeface="字体管家娜娜体" panose="00020600040101010101" charset="-122"/>
              </a:rPr>
              <a:t>栈</a:t>
            </a:r>
            <a:endParaRPr lang="zh-CN" altLang="en-US" sz="5400" b="1" i="0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blipFill>
                <a:blip r:embed="rId2">
                  <a:alphaModFix amt="80000"/>
                </a:blip>
                <a:tile tx="0" ty="0" sx="82000" sy="72000" flip="none" algn="bl"/>
              </a:blipFill>
              <a:effectLst>
                <a:glow rad="50800">
                  <a:srgbClr val="C5E499">
                    <a:alpha val="49000"/>
                  </a:srgbClr>
                </a:glow>
              </a:effectLst>
              <a:latin typeface="字体管家娜娜体" panose="00020600040101010101" charset="-122"/>
              <a:ea typeface="字体管家娜娜体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00350" y="3239770"/>
            <a:ext cx="419862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200" b="1" i="0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solidFill>
                  <a:srgbClr val="FF0000"/>
                </a:solidFill>
                <a:effectLst>
                  <a:glow rad="50800">
                    <a:srgbClr val="C5E499">
                      <a:alpha val="49000"/>
                    </a:srgbClr>
                  </a:glow>
                </a:effectLst>
                <a:latin typeface="字体管家娜娜体" panose="00020600040101010101" charset="-122"/>
                <a:ea typeface="字体管家娜娜体" panose="00020600040101010101" charset="-122"/>
                <a:sym typeface="+mn-ea"/>
              </a:rPr>
              <a:t>要求：输入入栈个数</a:t>
            </a:r>
            <a:endParaRPr lang="zh-CN" sz="3200" b="1" i="0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solidFill>
                <a:srgbClr val="FF0000"/>
              </a:solidFill>
              <a:effectLst>
                <a:glow rad="50800">
                  <a:srgbClr val="C5E499">
                    <a:alpha val="49000"/>
                  </a:srgbClr>
                </a:glow>
              </a:effectLst>
              <a:latin typeface="字体管家娜娜体" panose="00020600040101010101" charset="-122"/>
              <a:ea typeface="字体管家娜娜体" panose="00020600040101010101" charset="-122"/>
            </a:endParaRPr>
          </a:p>
          <a:p>
            <a:pPr algn="ctr"/>
            <a:r>
              <a:rPr lang="zh-CN" altLang="en-US" sz="3200" b="1" i="0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solidFill>
                  <a:srgbClr val="FF0000"/>
                </a:solidFill>
                <a:effectLst>
                  <a:glow rad="50800">
                    <a:srgbClr val="C5E499">
                      <a:alpha val="49000"/>
                    </a:srgbClr>
                  </a:glow>
                </a:effectLst>
                <a:latin typeface="字体管家娜娜体" panose="00020600040101010101" charset="-122"/>
                <a:ea typeface="字体管家娜娜体" panose="00020600040101010101" charset="-122"/>
                <a:sym typeface="+mn-ea"/>
              </a:rPr>
              <a:t>输出出栈方式之和</a:t>
            </a:r>
            <a:endParaRPr lang="zh-CN" altLang="en-US" b="1" i="0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blipFill>
                <a:blip r:embed="rId2">
                  <a:alphaModFix amt="80000"/>
                </a:blip>
                <a:tile tx="0" ty="0" sx="82000" sy="72000" flip="none" algn="bl"/>
              </a:blipFill>
              <a:effectLst>
                <a:glow rad="50800">
                  <a:srgbClr val="C5E499">
                    <a:alpha val="49000"/>
                  </a:srgbClr>
                </a:glow>
              </a:effectLst>
              <a:latin typeface="字体管家娜娜体" panose="00020600040101010101" charset="-122"/>
              <a:ea typeface="字体管家娜娜体" panose="00020600040101010101" charset="-122"/>
            </a:endParaRPr>
          </a:p>
          <a:p>
            <a:endParaRPr lang="zh-CN" altLang="en-US"/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47445" y="-8572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70" y="1829435"/>
            <a:ext cx="3867150" cy="2571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23495" y="2736850"/>
            <a:ext cx="64014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i="0">
                <a:solidFill>
                  <a:srgbClr val="00B0F0"/>
                </a:solidFill>
              </a:rPr>
              <a:t>我说句不好听的话：</a:t>
            </a:r>
            <a:endParaRPr lang="zh-CN" altLang="en-US" sz="2000" b="1" i="0">
              <a:solidFill>
                <a:srgbClr val="00B0F0"/>
              </a:solidFill>
            </a:endParaRPr>
          </a:p>
          <a:p>
            <a:r>
              <a:rPr lang="zh-CN" altLang="en-US" sz="2000" b="1" i="0">
                <a:solidFill>
                  <a:srgbClr val="00B0F0"/>
                </a:solidFill>
              </a:rPr>
              <a:t>        你不打表，你四十天后拿什么和别人拼？</a:t>
            </a:r>
            <a:endParaRPr lang="zh-CN" altLang="en-US" sz="2000" b="1" i="0">
              <a:solidFill>
                <a:srgbClr val="00B0F0"/>
              </a:solidFill>
            </a:endParaRPr>
          </a:p>
          <a:p>
            <a:r>
              <a:rPr lang="zh-CN" altLang="en-US" sz="2000" b="1" i="0">
                <a:solidFill>
                  <a:srgbClr val="00B0F0"/>
                </a:solidFill>
              </a:rPr>
              <a:t>        啊？既然幸运号码已经开始摇了，</a:t>
            </a:r>
            <a:endParaRPr lang="zh-CN" altLang="en-US" sz="2000" b="1" i="0">
              <a:solidFill>
                <a:srgbClr val="00B0F0"/>
              </a:solidFill>
            </a:endParaRPr>
          </a:p>
          <a:p>
            <a:r>
              <a:rPr lang="zh-CN" altLang="en-US" sz="2000" b="1" i="0">
                <a:solidFill>
                  <a:srgbClr val="00B0F0"/>
                </a:solidFill>
              </a:rPr>
              <a:t>        我们就不要让它碰到天花板</a:t>
            </a:r>
            <a:endParaRPr lang="zh-CN" altLang="en-US" sz="2000" b="1" i="0">
              <a:solidFill>
                <a:srgbClr val="00B0F0"/>
              </a:solidFill>
            </a:endParaRPr>
          </a:p>
          <a:p>
            <a:endParaRPr lang="zh-CN" altLang="en-US" sz="2000" b="1" i="0">
              <a:solidFill>
                <a:srgbClr val="00B0F0"/>
              </a:solidFill>
            </a:endParaRPr>
          </a:p>
          <a:p>
            <a:r>
              <a:rPr lang="en-US" altLang="zh-CN" sz="2000" b="1" i="0">
                <a:solidFill>
                  <a:srgbClr val="00B0F0"/>
                </a:solidFill>
              </a:rPr>
              <a:t>				----P</a:t>
            </a:r>
            <a:r>
              <a:rPr lang="zh-CN" altLang="en-US" sz="2000" b="1" i="0">
                <a:solidFill>
                  <a:srgbClr val="00B0F0"/>
                </a:solidFill>
              </a:rPr>
              <a:t>老板</a:t>
            </a:r>
            <a:endParaRPr lang="zh-CN" altLang="en-US" sz="2000" b="1" i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205230" y="2413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95195" y="2112010"/>
            <a:ext cx="734885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FF00"/>
                </a:solidFill>
              </a:rPr>
              <a:t>其实是挺水的一道题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FFFF00"/>
                </a:solidFill>
              </a:rPr>
              <a:t>就是一道卡特兰数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我们假定</a:t>
            </a:r>
            <a:r>
              <a:rPr lang="en-US" altLang="zh-CN" i="0">
                <a:solidFill>
                  <a:srgbClr val="FFFF00"/>
                </a:solidFill>
              </a:rPr>
              <a:t>3</a:t>
            </a:r>
            <a:r>
              <a:rPr lang="zh-CN" altLang="en-US" i="0">
                <a:solidFill>
                  <a:srgbClr val="FFFF00"/>
                </a:solidFill>
              </a:rPr>
              <a:t>辆车入栈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1</a:t>
            </a:r>
            <a:r>
              <a:rPr lang="zh-CN" altLang="en-US" i="0">
                <a:solidFill>
                  <a:srgbClr val="FFFF00"/>
                </a:solidFill>
              </a:rPr>
              <a:t>号车最后出栈 则有</a:t>
            </a:r>
            <a:r>
              <a:rPr lang="en-US" altLang="zh-CN" i="0">
                <a:solidFill>
                  <a:srgbClr val="FFFF00"/>
                </a:solidFill>
              </a:rPr>
              <a:t>2,3</a:t>
            </a:r>
            <a:r>
              <a:rPr lang="zh-CN" altLang="en-US" i="0">
                <a:solidFill>
                  <a:srgbClr val="FFFF00"/>
                </a:solidFill>
              </a:rPr>
              <a:t>号车分配出栈顺序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2</a:t>
            </a:r>
            <a:r>
              <a:rPr lang="zh-CN" altLang="en-US" i="0">
                <a:solidFill>
                  <a:srgbClr val="FFFF00"/>
                </a:solidFill>
              </a:rPr>
              <a:t>号车最后出栈 则有</a:t>
            </a:r>
            <a:r>
              <a:rPr lang="en-US" altLang="zh-CN" i="0">
                <a:solidFill>
                  <a:srgbClr val="FFFF00"/>
                </a:solidFill>
              </a:rPr>
              <a:t>1,3</a:t>
            </a:r>
            <a:r>
              <a:rPr lang="zh-CN" altLang="en-US" i="0">
                <a:solidFill>
                  <a:srgbClr val="FFFF00"/>
                </a:solidFill>
              </a:rPr>
              <a:t>号车分配出栈顺序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3</a:t>
            </a:r>
            <a:r>
              <a:rPr lang="zh-CN" altLang="en-US" i="0">
                <a:solidFill>
                  <a:srgbClr val="FFFF00"/>
                </a:solidFill>
              </a:rPr>
              <a:t>号车最后出栈 则有</a:t>
            </a:r>
            <a:r>
              <a:rPr lang="en-US" altLang="zh-CN" i="0">
                <a:solidFill>
                  <a:srgbClr val="FFFF00"/>
                </a:solidFill>
              </a:rPr>
              <a:t>1,2</a:t>
            </a:r>
            <a:r>
              <a:rPr lang="zh-CN" altLang="en-US" i="0">
                <a:solidFill>
                  <a:srgbClr val="FFFF00"/>
                </a:solidFill>
              </a:rPr>
              <a:t>号车分配出栈顺序</a:t>
            </a:r>
            <a:endParaRPr lang="zh-CN" altLang="en-US" i="0">
              <a:solidFill>
                <a:srgbClr val="FFFF00"/>
              </a:solidFill>
            </a:endParaRPr>
          </a:p>
          <a:p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很裸的动规啊！</a:t>
            </a:r>
            <a:endParaRPr lang="zh-CN" altLang="en-US" i="0">
              <a:solidFill>
                <a:srgbClr val="FFFF00"/>
              </a:solidFill>
            </a:endParaRPr>
          </a:p>
          <a:p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假定某辆车最后出栈</a:t>
            </a:r>
            <a:endParaRPr lang="zh-CN" altLang="en-US" i="0">
              <a:solidFill>
                <a:srgbClr val="FFFF00"/>
              </a:solidFill>
            </a:endParaRPr>
          </a:p>
          <a:p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那么总出栈顺序就是这辆车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</a:t>
            </a:r>
            <a:r>
              <a:rPr lang="zh-CN" altLang="en-US" i="0">
                <a:solidFill>
                  <a:srgbClr val="00B0F0"/>
                </a:solidFill>
              </a:rPr>
              <a:t>之前的车出栈顺序总和×之后的车出栈顺序总和</a:t>
            </a:r>
            <a:endParaRPr lang="zh-CN" altLang="en-US" i="0">
              <a:solidFill>
                <a:srgbClr val="00B0F0"/>
              </a:solidFill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78280" y="1812925"/>
            <a:ext cx="734885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i="0">
                <a:solidFill>
                  <a:srgbClr val="FFFF00"/>
                </a:solidFill>
              </a:rPr>
              <a:t>代码核心：</a:t>
            </a:r>
            <a:endParaRPr lang="zh-CN" i="0">
              <a:solidFill>
                <a:srgbClr val="FFFF00"/>
              </a:solidFill>
            </a:endParaRPr>
          </a:p>
          <a:p>
            <a:r>
              <a:rPr lang="zh-CN" i="0" strike="dblStrike">
                <a:solidFill>
                  <a:srgbClr val="FF0000"/>
                </a:solidFill>
                <a:uFillTx/>
              </a:rPr>
              <a:t>cat[200]={1,1, 2, 5, 14, 42, 132, 429, 1430, 4862, 16796, 58786, 208012, 742900, 2674440, 9694845, 35357670, 129644790, 477638700, 1767263190, 6564120420, 24466267020, 91482563640, 343059613650, 1289904147324, 4861946401452};</a:t>
            </a:r>
            <a:endParaRPr lang="zh-CN" i="0" strike="dblStrike">
              <a:solidFill>
                <a:srgbClr val="FF0000"/>
              </a:solidFill>
              <a:uFillTx/>
            </a:endParaRPr>
          </a:p>
          <a:p>
            <a:endParaRPr lang="zh-CN" i="0">
              <a:solidFill>
                <a:srgbClr val="FFFF00"/>
              </a:solidFill>
            </a:endParaRPr>
          </a:p>
          <a:p>
            <a:r>
              <a:rPr lang="zh-CN" i="0" strike="sngStrike">
                <a:solidFill>
                  <a:srgbClr val="FFFF00"/>
                </a:solidFill>
                <a:uFillTx/>
              </a:rPr>
              <a:t>装作没打表</a:t>
            </a:r>
            <a:endParaRPr lang="zh-CN" i="0" strike="sngStrike">
              <a:solidFill>
                <a:srgbClr val="FFFF00"/>
              </a:solidFill>
              <a:uFillTx/>
            </a:endParaRPr>
          </a:p>
          <a:p>
            <a:endParaRPr lang="zh-CN" i="0">
              <a:solidFill>
                <a:srgbClr val="FFFF00"/>
              </a:solidFill>
            </a:endParaRPr>
          </a:p>
          <a:p>
            <a:r>
              <a:rPr lang="zh-CN" i="0">
                <a:solidFill>
                  <a:srgbClr val="FFFF00"/>
                </a:solidFill>
              </a:rPr>
              <a:t>代码核心：</a:t>
            </a:r>
            <a:endParaRPr lang="zh-CN" i="0">
              <a:solidFill>
                <a:srgbClr val="FFFF00"/>
              </a:solidFill>
            </a:endParaRPr>
          </a:p>
          <a:p>
            <a:r>
              <a:rPr lang="zh-CN" i="0">
                <a:solidFill>
                  <a:srgbClr val="FF0000"/>
                </a:solidFill>
              </a:rPr>
              <a:t>for(int i=2; i&lt;=n; i++)              </a:t>
            </a:r>
            <a:endParaRPr lang="zh-CN" i="0">
              <a:solidFill>
                <a:srgbClr val="FF0000"/>
              </a:solidFill>
            </a:endParaRPr>
          </a:p>
          <a:p>
            <a:r>
              <a:rPr lang="zh-CN" i="0">
                <a:solidFill>
                  <a:srgbClr val="FF0000"/>
                </a:solidFill>
              </a:rPr>
              <a:t>        for(int j=0; j&lt;i; j++) </a:t>
            </a:r>
            <a:endParaRPr lang="zh-CN" i="0">
              <a:solidFill>
                <a:srgbClr val="FF0000"/>
              </a:solidFill>
            </a:endParaRPr>
          </a:p>
          <a:p>
            <a:r>
              <a:rPr lang="zh-CN" i="0">
                <a:solidFill>
                  <a:srgbClr val="FF0000"/>
                </a:solidFill>
              </a:rPr>
              <a:t>            f[i] += f[j] * f[i-j-1]; </a:t>
            </a:r>
            <a:endParaRPr lang="zh-CN" i="0">
              <a:solidFill>
                <a:srgbClr val="FF0000"/>
              </a:solidFill>
            </a:endParaRPr>
          </a:p>
          <a:p>
            <a:r>
              <a:rPr lang="zh-CN" i="0">
                <a:solidFill>
                  <a:srgbClr val="FFFF00"/>
                </a:solidFill>
              </a:rPr>
              <a:t>前提：  </a:t>
            </a:r>
            <a:r>
              <a:rPr lang="zh-CN" i="0">
                <a:solidFill>
                  <a:srgbClr val="FF0000"/>
                </a:solidFill>
              </a:rPr>
              <a:t>f[0] = 1, f[1] = 1;</a:t>
            </a:r>
            <a:endParaRPr lang="zh-CN" i="0">
              <a:solidFill>
                <a:srgbClr val="FF0000"/>
              </a:solidFill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19555" y="1859915"/>
            <a:ext cx="734885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i="0" strike="sngStrike">
                <a:solidFill>
                  <a:srgbClr val="FF0000"/>
                </a:solidFill>
                <a:uFillTx/>
              </a:rPr>
              <a:t>归纳：</a:t>
            </a:r>
            <a:endParaRPr lang="zh-CN" i="0" strike="sngStrike">
              <a:solidFill>
                <a:srgbClr val="FF0000"/>
              </a:solidFill>
              <a:uFillTx/>
            </a:endParaRPr>
          </a:p>
          <a:p>
            <a:r>
              <a:rPr lang="en-US" altLang="zh-CN" i="0" strike="sngStrike">
                <a:solidFill>
                  <a:srgbClr val="FF0000"/>
                </a:solidFill>
                <a:uFillTx/>
              </a:rPr>
              <a:t>	1.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背诵卡特兰数的前</a:t>
            </a:r>
            <a:r>
              <a:rPr lang="en-US" altLang="zh-CN" i="0" strike="sngStrike">
                <a:solidFill>
                  <a:srgbClr val="FF0000"/>
                </a:solidFill>
                <a:uFillTx/>
              </a:rPr>
              <a:t>18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个</a:t>
            </a:r>
            <a:endParaRPr lang="zh-CN" altLang="en-US" i="0" strike="sngStrike">
              <a:solidFill>
                <a:srgbClr val="FF0000"/>
              </a:solidFill>
              <a:uFillTx/>
            </a:endParaRPr>
          </a:p>
          <a:p>
            <a:r>
              <a:rPr lang="en-US" altLang="zh-CN" i="0" strike="sngStrike">
                <a:solidFill>
                  <a:srgbClr val="FF0000"/>
                </a:solidFill>
                <a:uFillTx/>
              </a:rPr>
              <a:t>	2.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打表出奇迹</a:t>
            </a:r>
            <a:endParaRPr lang="zh-CN" altLang="en-US" i="0" strike="sngStrike">
              <a:solidFill>
                <a:srgbClr val="FF0000"/>
              </a:solidFill>
              <a:uFillTx/>
            </a:endParaRPr>
          </a:p>
          <a:p>
            <a:r>
              <a:rPr lang="en-US" altLang="zh-CN" i="0" strike="sngStrike">
                <a:solidFill>
                  <a:srgbClr val="FF0000"/>
                </a:solidFill>
                <a:uFillTx/>
              </a:rPr>
              <a:t>……</a:t>
            </a:r>
            <a:endParaRPr lang="en-US" altLang="zh-CN" i="0" strike="sngStrike">
              <a:solidFill>
                <a:srgbClr val="FF0000"/>
              </a:solidFill>
              <a:uFillTx/>
            </a:endParaRPr>
          </a:p>
          <a:p>
            <a:endParaRPr lang="en-US" altLang="zh-CN" i="0" strike="sngStrike">
              <a:solidFill>
                <a:srgbClr val="FF0000"/>
              </a:solidFill>
              <a:uFillTx/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好的，明白了吗？</a:t>
            </a:r>
            <a:endParaRPr lang="zh-CN" altLang="en-US" i="0">
              <a:solidFill>
                <a:srgbClr val="FF0000"/>
              </a:solidFill>
            </a:endParaRPr>
          </a:p>
          <a:p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归纳要点：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</a:t>
            </a:r>
            <a:r>
              <a:rPr lang="en-US" altLang="zh-CN" i="0">
                <a:solidFill>
                  <a:srgbClr val="FFFF00"/>
                </a:solidFill>
              </a:rPr>
              <a:t>1.</a:t>
            </a:r>
            <a:r>
              <a:rPr lang="zh-CN" altLang="en-US" i="0">
                <a:solidFill>
                  <a:srgbClr val="FFFF00"/>
                </a:solidFill>
              </a:rPr>
              <a:t>入栈出栈顺序的关联性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2.</a:t>
            </a:r>
            <a:r>
              <a:rPr lang="zh-CN" altLang="en-US" i="0">
                <a:solidFill>
                  <a:srgbClr val="FFFF00"/>
                </a:solidFill>
              </a:rPr>
              <a:t>卡特兰数的运用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3.</a:t>
            </a:r>
            <a:r>
              <a:rPr lang="zh-CN" altLang="en-US" i="0">
                <a:solidFill>
                  <a:srgbClr val="FFFF00"/>
                </a:solidFill>
              </a:rPr>
              <a:t>动态规划</a:t>
            </a:r>
            <a:endParaRPr lang="zh-CN" altLang="en-US" i="0">
              <a:solidFill>
                <a:srgbClr val="FFFF00"/>
              </a:solidFill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2" name="图片 11" descr="返回">
            <a:hlinkClick r:id="rId3" action="ppaction://hlinksldjump">
              <a:snd r:embed="rId4" name="Door1Cls.wav"/>
            </a:hlinkClick>
            <a:hlinkHover r:id="" action="ppaction://noaction">
              <a:snd r:embed="rId5" name="copy.wav"/>
            </a:hlinkHover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92319" y="5610557"/>
            <a:ext cx="3162300" cy="457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67 2.25434E-6 L -0.31267 2.25434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1265" descr="sc_II_artwork_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830" y="404178"/>
            <a:ext cx="14757400" cy="62880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蜂巢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20324" y="849294"/>
            <a:ext cx="3805237" cy="5715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" name="图片 4" descr="蜂巢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2396" y="357166"/>
            <a:ext cx="3810000" cy="5715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" name="图片 7" descr="Picture 7_pptX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3780" y="1384300"/>
            <a:ext cx="7429500" cy="432879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矩形 2"/>
          <p:cNvSpPr/>
          <p:nvPr/>
        </p:nvSpPr>
        <p:spPr>
          <a:xfrm>
            <a:off x="1645285" y="1991360"/>
            <a:ext cx="58108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48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5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Senty Cream Puff 新蒂泡芙体" panose="03000600000000000000" charset="-122"/>
                <a:ea typeface="Senty Cream Puff 新蒂泡芙体" panose="03000600000000000000" charset="-122"/>
              </a:rPr>
              <a:t>T</a:t>
            </a:r>
            <a:r>
              <a:rPr lang="en-US" sz="48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5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Senty Cream Puff 新蒂泡芙体" panose="03000600000000000000" charset="-122"/>
                <a:ea typeface="Senty Cream Puff 新蒂泡芙体" panose="03000600000000000000" charset="-122"/>
              </a:rPr>
              <a:t>4</a:t>
            </a:r>
            <a:r>
              <a:rPr lang="zh-CN" altLang="en-US" sz="48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5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Senty Cream Puff 新蒂泡芙体" panose="03000600000000000000" charset="-122"/>
                <a:ea typeface="Senty Cream Puff 新蒂泡芙体" panose="03000600000000000000" charset="-122"/>
              </a:rPr>
              <a:t>：卖森数</a:t>
            </a:r>
            <a:endParaRPr lang="zh-CN" altLang="en-US" sz="4800" i="0">
              <a:ln w="0" cmpd="sng">
                <a:solidFill>
                  <a:srgbClr val="FFFFFF"/>
                </a:solidFill>
                <a:prstDash val="solid"/>
              </a:ln>
              <a:blipFill>
                <a:blip r:embed="rId5">
                  <a:alphaModFix amt="99000"/>
                </a:blip>
                <a:tile tx="139700" sx="59000" sy="42000" algn="b"/>
              </a:blipFill>
              <a:effectLst>
                <a:glow rad="139700">
                  <a:srgbClr val="809CE2">
                    <a:alpha val="40000"/>
                  </a:srgbClr>
                </a:glow>
              </a:effectLst>
              <a:latin typeface="Senty Cream Puff 新蒂泡芙体" panose="03000600000000000000" charset="-122"/>
              <a:ea typeface="Senty Cream Puff 新蒂泡芙体" panose="030006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9645" y="3107055"/>
            <a:ext cx="6454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题目：输入</a:t>
            </a:r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n</a:t>
            </a:r>
            <a:endParaRPr lang="en-US" altLang="zh-CN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             </a:t>
            </a: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输出</a:t>
            </a:r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2</a:t>
            </a:r>
            <a:r>
              <a:rPr lang="en-US" altLang="zh-CN" i="0" baseline="30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n</a:t>
            </a:r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-1</a:t>
            </a: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的位数，以及</a:t>
            </a:r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2</a:t>
            </a:r>
            <a:r>
              <a:rPr lang="en-US" altLang="zh-CN" i="0" baseline="300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n</a:t>
            </a:r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-1</a:t>
            </a: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最后</a:t>
            </a:r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500</a:t>
            </a: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位</a:t>
            </a:r>
            <a:endParaRPr lang="zh-CN" altLang="en-US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750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 descr="门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830" y="5175568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35" presetClass="path" presetSubtype="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-3.00578E-6 L -0.43698 -3.00578E-6 " pathEditMode="relative" rAng="0" ptsTypes="AA">
                                      <p:cBhvr>
                                        <p:cTn id="8" dur="24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073150" y="5397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77042" b="34721"/>
          <a:stretch>
            <a:fillRect/>
          </a:stretch>
        </p:blipFill>
        <p:spPr>
          <a:xfrm>
            <a:off x="6616065" y="1424940"/>
            <a:ext cx="3307080" cy="4287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330" y="1424940"/>
            <a:ext cx="2705735" cy="42875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63955" y="2126615"/>
            <a:ext cx="23914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00B050"/>
                </a:solidFill>
              </a:rPr>
              <a:t>美不美？</a:t>
            </a:r>
            <a:endParaRPr lang="zh-CN" altLang="en-US" i="0">
              <a:solidFill>
                <a:srgbClr val="00B050"/>
              </a:solidFill>
            </a:endParaRPr>
          </a:p>
          <a:p>
            <a:r>
              <a:rPr lang="zh-CN" altLang="en-US" i="0">
                <a:solidFill>
                  <a:srgbClr val="00B050"/>
                </a:solidFill>
              </a:rPr>
              <a:t>美啊！太美老！</a:t>
            </a:r>
            <a:endParaRPr lang="zh-CN" altLang="en-US" i="0">
              <a:solidFill>
                <a:srgbClr val="00B050"/>
              </a:solidFill>
            </a:endParaRPr>
          </a:p>
          <a:p>
            <a:r>
              <a:rPr lang="zh-CN" altLang="en-US" i="0">
                <a:solidFill>
                  <a:srgbClr val="00B050"/>
                </a:solidFill>
              </a:rPr>
              <a:t>如果能把它做出来</a:t>
            </a:r>
            <a:endParaRPr lang="zh-CN" altLang="en-US" i="0">
              <a:solidFill>
                <a:srgbClr val="00B050"/>
              </a:solidFill>
            </a:endParaRPr>
          </a:p>
          <a:p>
            <a:r>
              <a:rPr lang="zh-CN" altLang="en-US" i="0">
                <a:solidFill>
                  <a:srgbClr val="00B050"/>
                </a:solidFill>
              </a:rPr>
              <a:t>这哪美啊</a:t>
            </a:r>
            <a:endParaRPr lang="zh-CN" altLang="en-US" i="0">
              <a:solidFill>
                <a:srgbClr val="00B050"/>
              </a:solidFill>
            </a:endParaRPr>
          </a:p>
          <a:p>
            <a:r>
              <a:rPr lang="zh-CN" altLang="en-US" i="0">
                <a:solidFill>
                  <a:srgbClr val="00B050"/>
                </a:solidFill>
              </a:rPr>
              <a:t>一点儿都不美！</a:t>
            </a:r>
            <a:endParaRPr lang="zh-CN" altLang="en-US" i="0">
              <a:solidFill>
                <a:srgbClr val="00B050"/>
              </a:solidFill>
            </a:endParaRPr>
          </a:p>
          <a:p>
            <a:endParaRPr lang="zh-CN" altLang="en-US" i="0">
              <a:solidFill>
                <a:srgbClr val="00B050"/>
              </a:solidFill>
            </a:endParaRPr>
          </a:p>
          <a:p>
            <a:endParaRPr lang="zh-CN" altLang="en-US" i="0">
              <a:solidFill>
                <a:srgbClr val="00B050"/>
              </a:solidFill>
            </a:endParaRPr>
          </a:p>
          <a:p>
            <a:endParaRPr lang="zh-CN" altLang="en-US" i="0">
              <a:solidFill>
                <a:srgbClr val="00B050"/>
              </a:solidFill>
            </a:endParaRPr>
          </a:p>
          <a:p>
            <a:endParaRPr lang="zh-CN" altLang="en-US" i="0">
              <a:solidFill>
                <a:srgbClr val="00B050"/>
              </a:solidFill>
            </a:endParaRPr>
          </a:p>
          <a:p>
            <a:r>
              <a:rPr lang="en-US" altLang="zh-CN" i="0">
                <a:solidFill>
                  <a:srgbClr val="00B050"/>
                </a:solidFill>
              </a:rPr>
              <a:t>-----</a:t>
            </a:r>
            <a:r>
              <a:rPr lang="zh-CN" altLang="en-US" i="0">
                <a:solidFill>
                  <a:srgbClr val="00B050"/>
                </a:solidFill>
              </a:rPr>
              <a:t>胡文斗罗</a:t>
            </a:r>
            <a:endParaRPr lang="zh-CN" altLang="en-US" i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78280" y="1800225"/>
            <a:ext cx="73488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i="0">
                <a:solidFill>
                  <a:srgbClr val="FF0000"/>
                </a:solidFill>
              </a:rPr>
              <a:t>呵呵呵</a:t>
            </a:r>
            <a:endParaRPr lang="zh-CN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</a:t>
            </a:r>
            <a:r>
              <a:rPr lang="zh-CN" altLang="en-US" i="0">
                <a:solidFill>
                  <a:srgbClr val="FF0000"/>
                </a:solidFill>
              </a:rPr>
              <a:t>某个</a:t>
            </a:r>
            <a:r>
              <a:rPr lang="zh-CN" altLang="en-US" i="0" strike="sngStrike">
                <a:solidFill>
                  <a:srgbClr val="00B0F0"/>
                </a:solidFill>
                <a:uFillTx/>
              </a:rPr>
              <a:t>很猛的狠人</a:t>
            </a:r>
            <a:r>
              <a:rPr lang="zh-CN" altLang="en-US" i="0">
                <a:solidFill>
                  <a:srgbClr val="00B0F0"/>
                </a:solidFill>
              </a:rPr>
              <a:t>老师</a:t>
            </a:r>
            <a:r>
              <a:rPr lang="zh-CN" altLang="en-US" i="0">
                <a:solidFill>
                  <a:srgbClr val="FF0000"/>
                </a:solidFill>
              </a:rPr>
              <a:t>不是讲了个什么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	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搞基运算集（划去）</a:t>
            </a:r>
            <a:endParaRPr lang="zh-CN" altLang="en-US" i="0" strike="sngStrike">
              <a:solidFill>
                <a:srgbClr val="FF0000"/>
              </a:solidFill>
              <a:uFillTx/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		</a:t>
            </a:r>
            <a:r>
              <a:rPr lang="zh-CN" altLang="en-US" i="0">
                <a:solidFill>
                  <a:srgbClr val="00B0F0"/>
                </a:solidFill>
              </a:rPr>
              <a:t>高精运算集</a:t>
            </a:r>
            <a:r>
              <a:rPr lang="zh-CN" altLang="en-US" i="0">
                <a:solidFill>
                  <a:srgbClr val="FF0000"/>
                </a:solidFill>
              </a:rPr>
              <a:t>么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所以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为什么不用呢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好的</a:t>
            </a:r>
            <a:r>
              <a:rPr lang="en-US" altLang="zh-CN" i="0">
                <a:solidFill>
                  <a:srgbClr val="FF0000"/>
                </a:solidFill>
              </a:rPr>
              <a:t>……</a:t>
            </a:r>
            <a:endParaRPr lang="en-US" altLang="zh-CN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所以高精部分就不讲了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           但是你肯定要</a:t>
            </a:r>
            <a:r>
              <a:rPr lang="zh-CN" altLang="en-US" i="0">
                <a:solidFill>
                  <a:srgbClr val="00B0F0"/>
                </a:solidFill>
              </a:rPr>
              <a:t>修改部分内容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比如</a:t>
            </a:r>
            <a:endParaRPr lang="zh-CN" altLang="en-US" i="0">
              <a:solidFill>
                <a:srgbClr val="FF0000"/>
              </a:solidFill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04890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78280" y="1800225"/>
            <a:ext cx="73488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0000"/>
                </a:solidFill>
              </a:rPr>
              <a:t> </a:t>
            </a:r>
            <a:r>
              <a:rPr lang="zh-CN" altLang="en-US" i="0">
                <a:solidFill>
                  <a:srgbClr val="00B0F0"/>
                </a:solidFill>
              </a:rPr>
              <a:t>bign</a:t>
            </a:r>
            <a:r>
              <a:rPr lang="zh-CN" altLang="en-US" i="0">
                <a:solidFill>
                  <a:srgbClr val="FF0000"/>
                </a:solidFill>
              </a:rPr>
              <a:t> operator=(int b){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        char a[maxn*4];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        sprintf(a,"%d",b);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        awrite(a);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}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这个玄学的东西是没有返回值的啊！！！！！！！！！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bign</a:t>
            </a:r>
            <a:r>
              <a:rPr lang="zh-CN" altLang="en-US" i="0">
                <a:solidFill>
                  <a:srgbClr val="FFFF00"/>
                </a:solidFill>
              </a:rPr>
              <a:t>是要求返回值！！！！！！！！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so </a:t>
            </a:r>
            <a:r>
              <a:rPr lang="zh-CN" altLang="en-US" i="0">
                <a:solidFill>
                  <a:srgbClr val="FFFF00"/>
                </a:solidFill>
              </a:rPr>
              <a:t>如果你直接交上去了</a:t>
            </a:r>
            <a:endParaRPr lang="zh-CN" altLang="en-US" i="0">
              <a:solidFill>
                <a:srgbClr val="FFFF00"/>
              </a:solidFill>
            </a:endParaRPr>
          </a:p>
          <a:p>
            <a:endParaRPr lang="zh-CN" altLang="en-US" i="0">
              <a:solidFill>
                <a:srgbClr val="FFFF00"/>
              </a:solidFill>
            </a:endParaRPr>
          </a:p>
        </p:txBody>
      </p:sp>
      <p:pic>
        <p:nvPicPr>
          <p:cNvPr id="3" name="图片 2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5575" y="4168775"/>
            <a:ext cx="6705600" cy="1638300"/>
          </a:xfrm>
          <a:prstGeom prst="rect">
            <a:avLst/>
          </a:prstGeom>
        </p:spPr>
      </p:pic>
      <p:pic>
        <p:nvPicPr>
          <p:cNvPr id="9" name="图片 8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875" y="-62033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捕获"/>
          <p:cNvPicPr>
            <a:picLocks noChangeAspect="1"/>
          </p:cNvPicPr>
          <p:nvPr/>
        </p:nvPicPr>
        <p:blipFill>
          <a:blip r:embed="rId1"/>
          <a:srcRect l="22620" t="15150" r="38548" b="47317"/>
          <a:stretch>
            <a:fillRect/>
          </a:stretch>
        </p:blipFill>
        <p:spPr>
          <a:xfrm>
            <a:off x="-104775" y="-34925"/>
            <a:ext cx="9370060" cy="70040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90980" y="1824990"/>
            <a:ext cx="734885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FF00"/>
                </a:solidFill>
              </a:rPr>
              <a:t>于是你要么这么弄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  <a:sym typeface="+mn-ea"/>
              </a:rPr>
              <a:t>bign operator=(int b){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  <a:sym typeface="+mn-ea"/>
              </a:rPr>
              <a:t>        char a[maxn*4];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  <a:sym typeface="+mn-ea"/>
              </a:rPr>
              <a:t>        sprintf(a,"%d",b);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  <a:sym typeface="+mn-ea"/>
              </a:rPr>
              <a:t>        awrite(a);</a:t>
            </a:r>
            <a:endParaRPr lang="zh-CN" altLang="en-US" i="0">
              <a:solidFill>
                <a:srgbClr val="FF0000"/>
              </a:solidFill>
              <a:sym typeface="+mn-ea"/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      </a:t>
            </a:r>
            <a:r>
              <a:rPr lang="zh-CN" altLang="en-US" i="0">
                <a:solidFill>
                  <a:srgbClr val="00B0F0"/>
                </a:solidFill>
              </a:rPr>
              <a:t> </a:t>
            </a:r>
            <a:r>
              <a:rPr lang="en-US" altLang="zh-CN" i="0">
                <a:solidFill>
                  <a:srgbClr val="00B0F0"/>
                </a:solidFill>
              </a:rPr>
              <a:t>return *this;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  <a:sym typeface="+mn-ea"/>
              </a:rPr>
              <a:t>}</a:t>
            </a:r>
            <a:endParaRPr lang="zh-CN" altLang="en-US" i="0">
              <a:solidFill>
                <a:srgbClr val="FF0000"/>
              </a:solidFill>
              <a:sym typeface="+mn-ea"/>
            </a:endParaRPr>
          </a:p>
          <a:p>
            <a:r>
              <a:rPr lang="zh-CN" altLang="en-US" i="0">
                <a:solidFill>
                  <a:srgbClr val="FFFF00"/>
                </a:solidFill>
                <a:sym typeface="+mn-ea"/>
              </a:rPr>
              <a:t>或者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00B0F0"/>
                </a:solidFill>
              </a:rPr>
              <a:t>void</a:t>
            </a:r>
            <a:r>
              <a:rPr lang="zh-CN" altLang="en-US" i="0">
                <a:solidFill>
                  <a:srgbClr val="FF0000"/>
                </a:solidFill>
              </a:rPr>
              <a:t> operator=(int b){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        char a[maxn*5];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        sprintf(a,"%d",b);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        write(a);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    }</a:t>
            </a:r>
            <a:endParaRPr lang="zh-CN" altLang="en-US" i="0">
              <a:solidFill>
                <a:srgbClr val="FF0000"/>
              </a:solidFill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80" y="1608455"/>
            <a:ext cx="4904740" cy="3970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文本框 1"/>
          <p:cNvSpPr txBox="1"/>
          <p:nvPr/>
        </p:nvSpPr>
        <p:spPr>
          <a:xfrm>
            <a:off x="796290" y="1824990"/>
            <a:ext cx="804354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00B0F0"/>
                </a:solidFill>
              </a:rPr>
              <a:t>第二个重点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</a:t>
            </a:r>
            <a:r>
              <a:rPr lang="zh-CN" altLang="en-US" i="0">
                <a:solidFill>
                  <a:srgbClr val="FF0000"/>
                </a:solidFill>
              </a:rPr>
              <a:t>因为</a:t>
            </a:r>
            <a:r>
              <a:rPr lang="zh-CN" altLang="en-US" i="0" strike="sngStrike">
                <a:solidFill>
                  <a:srgbClr val="00B0F0"/>
                </a:solidFill>
                <a:uFillTx/>
              </a:rPr>
              <a:t>狠人</a:t>
            </a:r>
            <a:r>
              <a:rPr lang="zh-CN" altLang="en-US" i="0">
                <a:solidFill>
                  <a:srgbClr val="00B0F0"/>
                </a:solidFill>
              </a:rPr>
              <a:t>老师</a:t>
            </a:r>
            <a:r>
              <a:rPr lang="zh-CN" altLang="en-US" i="0">
                <a:solidFill>
                  <a:srgbClr val="FF0000"/>
                </a:solidFill>
              </a:rPr>
              <a:t>弄的是</a:t>
            </a:r>
            <a:r>
              <a:rPr lang="zh-CN" altLang="en-US" i="0">
                <a:solidFill>
                  <a:srgbClr val="00B0F0"/>
                </a:solidFill>
              </a:rPr>
              <a:t>四位</a:t>
            </a:r>
            <a:r>
              <a:rPr lang="zh-CN" altLang="en-US" i="0">
                <a:solidFill>
                  <a:srgbClr val="FF0000"/>
                </a:solidFill>
              </a:rPr>
              <a:t>，</a:t>
            </a:r>
            <a:r>
              <a:rPr lang="en-US" altLang="zh-CN" i="0">
                <a:solidFill>
                  <a:srgbClr val="FF0000"/>
                </a:solidFill>
              </a:rPr>
              <a:t>500/4=125</a:t>
            </a:r>
            <a:r>
              <a:rPr lang="zh-CN" altLang="en-US" i="0">
                <a:solidFill>
                  <a:srgbClr val="FF0000"/>
                </a:solidFill>
              </a:rPr>
              <a:t>（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不好运算，神犇当我没说</a:t>
            </a:r>
            <a:r>
              <a:rPr lang="zh-CN" altLang="en-US" i="0">
                <a:solidFill>
                  <a:srgbClr val="FF0000"/>
                </a:solidFill>
              </a:rPr>
              <a:t>）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</a:t>
            </a:r>
            <a:r>
              <a:rPr lang="zh-CN" altLang="en-US" i="0">
                <a:solidFill>
                  <a:srgbClr val="FF0000"/>
                </a:solidFill>
              </a:rPr>
              <a:t>所以我改成了</a:t>
            </a:r>
            <a:r>
              <a:rPr lang="zh-CN" altLang="en-US" i="0">
                <a:solidFill>
                  <a:srgbClr val="00B0F0"/>
                </a:solidFill>
              </a:rPr>
              <a:t>五位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en-US" altLang="zh-CN" i="0">
                <a:solidFill>
                  <a:srgbClr val="00B0F0"/>
                </a:solidFill>
              </a:rPr>
              <a:t>	</a:t>
            </a:r>
            <a:r>
              <a:rPr lang="zh-CN" altLang="en-US" i="0">
                <a:solidFill>
                  <a:srgbClr val="00B0F0"/>
                </a:solidFill>
              </a:rPr>
              <a:t>风险很大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en-US" altLang="zh-CN" i="0">
                <a:solidFill>
                  <a:srgbClr val="00B0F0"/>
                </a:solidFill>
              </a:rPr>
              <a:t>	</a:t>
            </a:r>
            <a:r>
              <a:rPr lang="zh-CN" altLang="en-US" i="0">
                <a:solidFill>
                  <a:srgbClr val="FF0000"/>
                </a:solidFill>
              </a:rPr>
              <a:t>因为最强数据</a:t>
            </a:r>
            <a:r>
              <a:rPr lang="en-US" altLang="zh-CN" i="0">
                <a:solidFill>
                  <a:srgbClr val="FF0000"/>
                </a:solidFill>
              </a:rPr>
              <a:t>99999*99999</a:t>
            </a:r>
            <a:endParaRPr lang="en-US" altLang="zh-CN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</a:t>
            </a:r>
            <a:r>
              <a:rPr lang="zh-CN" altLang="en-US" i="0">
                <a:solidFill>
                  <a:srgbClr val="00B0F0"/>
                </a:solidFill>
              </a:rPr>
              <a:t>会爆掉</a:t>
            </a:r>
            <a:r>
              <a:rPr lang="en-US" altLang="zh-CN" i="0">
                <a:solidFill>
                  <a:srgbClr val="00B0F0"/>
                </a:solidFill>
              </a:rPr>
              <a:t>int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en-US" altLang="zh-CN" i="0">
                <a:solidFill>
                  <a:srgbClr val="00B0F0"/>
                </a:solidFill>
              </a:rPr>
              <a:t>	</a:t>
            </a:r>
            <a:r>
              <a:rPr lang="zh-CN" altLang="en-US" i="0">
                <a:solidFill>
                  <a:srgbClr val="FF0000"/>
                </a:solidFill>
              </a:rPr>
              <a:t>但是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</a:t>
            </a:r>
            <a:r>
              <a:rPr lang="zh-CN" altLang="en-US" i="0">
                <a:solidFill>
                  <a:srgbClr val="FF0000"/>
                </a:solidFill>
              </a:rPr>
              <a:t>由于数据的特殊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</a:t>
            </a:r>
            <a:r>
              <a:rPr lang="zh-CN" altLang="en-US" i="0">
                <a:solidFill>
                  <a:srgbClr val="00B0F0"/>
                </a:solidFill>
              </a:rPr>
              <a:t>五位不会炸掉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zh-CN" altLang="en-US" i="0">
                <a:solidFill>
                  <a:srgbClr val="00B0F0"/>
                </a:solidFill>
              </a:rPr>
              <a:t>于是就有了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void read(){char a[maxn*5];scanf("%s",a);write(a);}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const int base=100000;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00B0F0"/>
                </a:solidFill>
              </a:rPr>
              <a:t>这两个修改部分（卖森之处）</a:t>
            </a:r>
            <a:endParaRPr lang="zh-CN" altLang="en-US" i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90980" y="1824990"/>
            <a:ext cx="73488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00B0F0"/>
                </a:solidFill>
              </a:rPr>
              <a:t>第三个，最最最重要的部分（卖森之处）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bign operator*(bign b){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bign c;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c.len=len+b.len+1;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for(int i=1;i&lt;=len;i++){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    for(int j=1;j&lt;=b.len;j++){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       </a:t>
            </a:r>
            <a:r>
              <a:rPr lang="zh-CN" altLang="en-US" i="0">
                <a:solidFill>
                  <a:srgbClr val="00B050"/>
                </a:solidFill>
              </a:rPr>
              <a:t> if(i+j&gt;500) break;</a:t>
            </a:r>
            <a:r>
              <a:rPr lang="zh-CN" altLang="en-US" i="0">
                <a:solidFill>
                  <a:srgbClr val="00B0F0"/>
                </a:solidFill>
                <a:cs typeface="+mn-ea"/>
              </a:rPr>
              <a:t>//</a:t>
            </a:r>
            <a:r>
              <a:rPr lang="zh-CN" altLang="en-US" i="0">
                <a:solidFill>
                  <a:srgbClr val="00B0F0"/>
                </a:solidFill>
              </a:rPr>
              <a:t>这个东西：既然你的运算都超过了</a:t>
            </a:r>
            <a:r>
              <a:rPr lang="en-US" altLang="zh-CN" i="0">
                <a:solidFill>
                  <a:srgbClr val="00B0F0"/>
                </a:solidFill>
              </a:rPr>
              <a:t>500</a:t>
            </a:r>
            <a:r>
              <a:rPr lang="zh-CN" altLang="en-US" i="0">
                <a:solidFill>
                  <a:srgbClr val="00B0F0"/>
                </a:solidFill>
              </a:rPr>
              <a:t>位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en-US" altLang="zh-CN" i="0">
                <a:solidFill>
                  <a:srgbClr val="00B0F0"/>
                </a:solidFill>
              </a:rPr>
              <a:t>	</a:t>
            </a:r>
            <a:r>
              <a:rPr lang="zh-CN" altLang="en-US" i="0">
                <a:solidFill>
                  <a:srgbClr val="00B0F0"/>
                </a:solidFill>
              </a:rPr>
              <a:t>再运算就没有什么意义了</a:t>
            </a:r>
            <a:endParaRPr lang="zh-CN" altLang="en-US" i="0">
              <a:solidFill>
                <a:srgbClr val="00B05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        c.s[i+j-1]+=s[i]*b.s[j];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        if(c.s[i+j-1]&gt;=base){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            c.s[i+j]+=c.s[i+j-1]/base;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            c.s[i+j-1]-=c.s[i+j-1]/base*base;}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    }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}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c.zero();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return c;}</a:t>
            </a:r>
            <a:endParaRPr lang="zh-CN" altLang="en-US" i="0">
              <a:solidFill>
                <a:srgbClr val="FFFF00"/>
              </a:solidFill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78280" y="1812925"/>
            <a:ext cx="73488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00B0F0"/>
                </a:solidFill>
              </a:rPr>
              <a:t>第四个重点</a:t>
            </a:r>
            <a:r>
              <a:rPr lang="zh-CN" altLang="en-US" i="0">
                <a:solidFill>
                  <a:srgbClr val="FF0000"/>
                </a:solidFill>
              </a:rPr>
              <a:t>（做笔记）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</a:t>
            </a:r>
            <a:r>
              <a:rPr lang="en-US" altLang="zh-CN" i="0">
                <a:solidFill>
                  <a:srgbClr val="FFFF00"/>
                </a:solidFill>
              </a:rPr>
              <a:t>printf("%lld\n",(ll)(num*0.30102999566)+1);</a:t>
            </a:r>
            <a:endParaRPr lang="en-US" altLang="zh-CN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直接输出位数！！！！！！！！！！！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00B0F0"/>
                </a:solidFill>
              </a:rPr>
              <a:t>2</a:t>
            </a:r>
            <a:r>
              <a:rPr lang="zh-CN" altLang="en-US" i="0">
                <a:solidFill>
                  <a:srgbClr val="00B0F0"/>
                </a:solidFill>
              </a:rPr>
              <a:t>的</a:t>
            </a:r>
            <a:r>
              <a:rPr lang="en-US" altLang="zh-CN" i="0">
                <a:solidFill>
                  <a:srgbClr val="00B0F0"/>
                </a:solidFill>
              </a:rPr>
              <a:t>n</a:t>
            </a:r>
            <a:r>
              <a:rPr lang="zh-CN" altLang="en-US" i="0">
                <a:solidFill>
                  <a:srgbClr val="00B0F0"/>
                </a:solidFill>
              </a:rPr>
              <a:t>次方的位数公式</a:t>
            </a:r>
            <a:r>
              <a:rPr lang="en-US" altLang="zh-CN" i="0">
                <a:solidFill>
                  <a:srgbClr val="00B0F0"/>
                </a:solidFill>
              </a:rPr>
              <a:t>————</a:t>
            </a:r>
            <a:r>
              <a:rPr lang="zh-CN" altLang="en-US" i="0">
                <a:solidFill>
                  <a:srgbClr val="00B0F0"/>
                </a:solidFill>
              </a:rPr>
              <a:t>[ N*log2 ] +1</a:t>
            </a:r>
            <a:r>
              <a:rPr lang="en-US" altLang="zh-CN" i="0">
                <a:solidFill>
                  <a:srgbClr val="00B0F0"/>
                </a:solidFill>
              </a:rPr>
              <a:t>;</a:t>
            </a:r>
            <a:r>
              <a:rPr lang="zh-CN" altLang="en-US" i="0">
                <a:solidFill>
                  <a:srgbClr val="00B0F0"/>
                </a:solidFill>
              </a:rPr>
              <a:t>（取整</a:t>
            </a:r>
            <a:r>
              <a:rPr lang="en-US" altLang="zh-CN" i="0">
                <a:solidFill>
                  <a:srgbClr val="00B0F0"/>
                </a:solidFill>
              </a:rPr>
              <a:t>+1</a:t>
            </a:r>
            <a:r>
              <a:rPr lang="zh-CN" altLang="en-US" i="0">
                <a:solidFill>
                  <a:srgbClr val="00B0F0"/>
                </a:solidFill>
              </a:rPr>
              <a:t>）</a:t>
            </a:r>
            <a:endParaRPr lang="en-US" altLang="zh-CN" i="0">
              <a:solidFill>
                <a:srgbClr val="00B0F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这个不难理解</a:t>
            </a:r>
            <a:endParaRPr lang="zh-CN" altLang="en-US" i="0">
              <a:solidFill>
                <a:srgbClr val="FF0000"/>
              </a:solidFill>
            </a:endParaRPr>
          </a:p>
          <a:p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但是对于这道题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可以直接少一个参数进行运算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 strike="sngStrike">
                <a:solidFill>
                  <a:srgbClr val="FF0000"/>
                </a:solidFill>
                <a:uFillTx/>
              </a:rPr>
              <a:t>我个人认为</a:t>
            </a:r>
            <a:endParaRPr lang="zh-CN" altLang="en-US" i="0" strike="sngStrike">
              <a:solidFill>
                <a:srgbClr val="FF0000"/>
              </a:solidFill>
              <a:uFillTx/>
            </a:endParaRPr>
          </a:p>
          <a:p>
            <a:r>
              <a:rPr lang="en-US" altLang="zh-CN" i="0" strike="sngStrike">
                <a:solidFill>
                  <a:srgbClr val="FF0000"/>
                </a:solidFill>
                <a:uFillTx/>
              </a:rPr>
              <a:t>	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就，就，就，</a:t>
            </a:r>
            <a:endParaRPr lang="zh-CN" altLang="en-US" i="0" strike="sngStrike">
              <a:solidFill>
                <a:srgbClr val="FF0000"/>
              </a:solidFill>
              <a:uFillTx/>
            </a:endParaRPr>
          </a:p>
          <a:p>
            <a:r>
              <a:rPr lang="zh-CN" altLang="en-US" i="0" strike="sngStrike">
                <a:solidFill>
                  <a:srgbClr val="FF0000"/>
                </a:solidFill>
                <a:uFillTx/>
              </a:rPr>
              <a:t>没有问题，</a:t>
            </a:r>
            <a:endParaRPr lang="zh-CN" altLang="en-US" i="0">
              <a:solidFill>
                <a:srgbClr val="FF0000"/>
              </a:solidFill>
            </a:endParaRPr>
          </a:p>
          <a:p>
            <a:endParaRPr lang="zh-CN" altLang="en-US" i="0">
              <a:solidFill>
                <a:srgbClr val="FF0000"/>
              </a:solidFill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5875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90980" y="1800860"/>
            <a:ext cx="734885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0000"/>
                </a:solidFill>
              </a:rPr>
              <a:t>当然，由于数据高达1000&lt;P</a:t>
            </a:r>
            <a:r>
              <a:rPr lang="en-US" altLang="zh-CN" i="0">
                <a:solidFill>
                  <a:srgbClr val="FF0000"/>
                </a:solidFill>
              </a:rPr>
              <a:t>lp</a:t>
            </a:r>
            <a:r>
              <a:rPr lang="zh-CN" altLang="en-US" i="0">
                <a:solidFill>
                  <a:srgbClr val="FF0000"/>
                </a:solidFill>
              </a:rPr>
              <a:t>&lt;3100000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</a:t>
            </a:r>
            <a:r>
              <a:rPr lang="zh-CN" altLang="en-US" i="0">
                <a:solidFill>
                  <a:srgbClr val="FF0000"/>
                </a:solidFill>
              </a:rPr>
              <a:t>所以。。。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这道题还要用</a:t>
            </a:r>
            <a:r>
              <a:rPr lang="zh-CN" altLang="en-US" i="0">
                <a:solidFill>
                  <a:srgbClr val="00B0F0"/>
                </a:solidFill>
              </a:rPr>
              <a:t>快速幂</a:t>
            </a:r>
            <a:r>
              <a:rPr lang="zh-CN" altLang="en-US" i="0">
                <a:solidFill>
                  <a:srgbClr val="FF0000"/>
                </a:solidFill>
              </a:rPr>
              <a:t>思想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 </a:t>
            </a:r>
            <a:r>
              <a:rPr lang="zh-CN" altLang="en-US" i="0">
                <a:solidFill>
                  <a:srgbClr val="FFFF00"/>
                </a:solidFill>
              </a:rPr>
              <a:t>while(num){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if(num&amp;1) sum=sum*use%mo;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en-US" altLang="zh-CN" i="0">
                <a:solidFill>
                  <a:srgbClr val="00B0F0"/>
                </a:solidFill>
              </a:rPr>
              <a:t>//sum:</a:t>
            </a:r>
            <a:r>
              <a:rPr lang="zh-CN" altLang="en-US" i="0">
                <a:solidFill>
                  <a:srgbClr val="00B0F0"/>
                </a:solidFill>
              </a:rPr>
              <a:t>计算的值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en-US" altLang="zh-CN" i="0">
                <a:solidFill>
                  <a:srgbClr val="00B0F0"/>
                </a:solidFill>
              </a:rPr>
              <a:t>	//use:</a:t>
            </a:r>
            <a:r>
              <a:rPr lang="zh-CN" altLang="en-US" i="0">
                <a:solidFill>
                  <a:srgbClr val="00B0F0"/>
                </a:solidFill>
              </a:rPr>
              <a:t>当前的底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en-US" altLang="zh-CN" i="0">
                <a:solidFill>
                  <a:srgbClr val="00B0F0"/>
                </a:solidFill>
              </a:rPr>
              <a:t>	//</a:t>
            </a:r>
            <a:r>
              <a:rPr lang="zh-CN" altLang="en-US" i="0">
                <a:solidFill>
                  <a:srgbClr val="00B0F0"/>
                </a:solidFill>
              </a:rPr>
              <a:t>两个都是</a:t>
            </a:r>
            <a:r>
              <a:rPr lang="en-US" altLang="zh-CN" i="0">
                <a:solidFill>
                  <a:srgbClr val="00B0F0"/>
                </a:solidFill>
              </a:rPr>
              <a:t>bign</a:t>
            </a:r>
            <a:r>
              <a:rPr lang="zh-CN" altLang="en-US" i="0">
                <a:solidFill>
                  <a:srgbClr val="00B0F0"/>
                </a:solidFill>
              </a:rPr>
              <a:t>类型的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use=use*use;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num</a:t>
            </a:r>
            <a:r>
              <a:rPr lang="en-US" altLang="zh-CN" i="0">
                <a:solidFill>
                  <a:srgbClr val="FFFF00"/>
                </a:solidFill>
              </a:rPr>
              <a:t>&gt;&gt;=1</a:t>
            </a:r>
            <a:r>
              <a:rPr lang="zh-CN" altLang="en-US" i="0">
                <a:solidFill>
                  <a:srgbClr val="FFFF00"/>
                </a:solidFill>
              </a:rPr>
              <a:t>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}</a:t>
            </a:r>
            <a:endParaRPr lang="zh-CN" altLang="en-US" i="0">
              <a:solidFill>
                <a:srgbClr val="FFFF00"/>
              </a:solidFill>
            </a:endParaRPr>
          </a:p>
        </p:txBody>
      </p:sp>
      <p:pic>
        <p:nvPicPr>
          <p:cNvPr id="4" name="图片 3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" name="图片 8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51230" y="1800860"/>
            <a:ext cx="78886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00B0F0"/>
                </a:solidFill>
              </a:rPr>
              <a:t>第五个重点：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FF0000"/>
                </a:solidFill>
              </a:rPr>
              <a:t>输出格式要求</a:t>
            </a:r>
            <a:r>
              <a:rPr lang="zh-CN" altLang="en-US" i="0">
                <a:solidFill>
                  <a:srgbClr val="FF0000"/>
                </a:solidFill>
                <a:cs typeface="+mn-ea"/>
              </a:rPr>
              <a:t>：</a:t>
            </a:r>
            <a:r>
              <a:rPr lang="zh-CN" altLang="en-US" i="0">
                <a:solidFill>
                  <a:srgbClr val="00B0F0"/>
                </a:solidFill>
              </a:rPr>
              <a:t>每行输出50位</a:t>
            </a:r>
            <a:r>
              <a:rPr lang="zh-CN" altLang="en-US" i="0">
                <a:solidFill>
                  <a:srgbClr val="FFFF00"/>
                </a:solidFill>
              </a:rPr>
              <a:t>，</a:t>
            </a:r>
            <a:r>
              <a:rPr lang="zh-CN" altLang="en-US" i="0">
                <a:solidFill>
                  <a:srgbClr val="00B0F0"/>
                </a:solidFill>
              </a:rPr>
              <a:t>共输出10行</a:t>
            </a:r>
            <a:r>
              <a:rPr lang="zh-CN" altLang="en-US" i="0">
                <a:solidFill>
                  <a:srgbClr val="FFFF00"/>
                </a:solidFill>
              </a:rPr>
              <a:t>，</a:t>
            </a:r>
            <a:r>
              <a:rPr lang="zh-CN" altLang="en-US" i="0">
                <a:solidFill>
                  <a:srgbClr val="00B0F0"/>
                </a:solidFill>
              </a:rPr>
              <a:t>不足500位时高位补0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 void print(){</a:t>
            </a:r>
            <a:endParaRPr lang="en-US" altLang="zh-CN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</a:t>
            </a:r>
            <a:r>
              <a:rPr lang="en-US" altLang="zh-CN" i="0">
                <a:solidFill>
                  <a:srgbClr val="FFFF00"/>
                </a:solidFill>
              </a:rPr>
              <a:t>		</a:t>
            </a:r>
            <a:r>
              <a:rPr lang="zh-CN" altLang="en-US" i="0">
                <a:solidFill>
                  <a:srgbClr val="FFFF00"/>
                </a:solidFill>
              </a:rPr>
              <a:t>for(int i=100;i&gt;=1;i--){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    </a:t>
            </a:r>
            <a:r>
              <a:rPr lang="en-US" altLang="zh-CN" i="0">
                <a:solidFill>
                  <a:srgbClr val="FFFF00"/>
                </a:solidFill>
              </a:rPr>
              <a:t>			</a:t>
            </a:r>
            <a:r>
              <a:rPr lang="zh-CN" altLang="en-US" i="0">
                <a:solidFill>
                  <a:srgbClr val="FFFF00"/>
                </a:solidFill>
              </a:rPr>
              <a:t>printf("%05lld",s[i]);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           </a:t>
            </a:r>
            <a:r>
              <a:rPr lang="en-US" altLang="zh-CN" i="0">
                <a:solidFill>
                  <a:srgbClr val="FFFF00"/>
                </a:solidFill>
              </a:rPr>
              <a:t>			</a:t>
            </a:r>
            <a:r>
              <a:rPr lang="zh-CN" altLang="en-US" i="0">
                <a:solidFill>
                  <a:srgbClr val="FFFF00"/>
                </a:solidFill>
              </a:rPr>
              <a:t>if(i%10==1) putchar('\n');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 </a:t>
            </a:r>
            <a:r>
              <a:rPr lang="en-US" altLang="zh-CN" i="0">
                <a:solidFill>
                  <a:srgbClr val="FFFF00"/>
                </a:solidFill>
              </a:rPr>
              <a:t>		</a:t>
            </a:r>
            <a:r>
              <a:rPr lang="zh-CN" altLang="en-US" i="0">
                <a:solidFill>
                  <a:srgbClr val="FFFF00"/>
                </a:solidFill>
              </a:rPr>
              <a:t>}    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 </a:t>
            </a:r>
            <a:r>
              <a:rPr lang="zh-CN" altLang="en-US" i="0">
                <a:solidFill>
                  <a:srgbClr val="FFFF00"/>
                </a:solidFill>
              </a:rPr>
              <a:t>}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所以输出的时候便自动补零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zh-CN" altLang="en-US" i="0">
                <a:solidFill>
                  <a:srgbClr val="FFFF00"/>
                </a:solidFill>
              </a:rPr>
              <a:t>而且便于判断</a:t>
            </a:r>
            <a:r>
              <a:rPr lang="zh-CN" altLang="en-US" i="0">
                <a:solidFill>
                  <a:srgbClr val="00B0F0"/>
                </a:solidFill>
              </a:rPr>
              <a:t>是否输出了</a:t>
            </a:r>
            <a:r>
              <a:rPr lang="en-US" altLang="zh-CN" i="0">
                <a:solidFill>
                  <a:srgbClr val="00B0F0"/>
                </a:solidFill>
              </a:rPr>
              <a:t>50</a:t>
            </a:r>
            <a:r>
              <a:rPr lang="zh-CN" altLang="en-US" i="0">
                <a:solidFill>
                  <a:srgbClr val="00B0F0"/>
                </a:solidFill>
              </a:rPr>
              <a:t>个</a:t>
            </a:r>
            <a:r>
              <a:rPr lang="zh-CN" altLang="en-US" i="0">
                <a:solidFill>
                  <a:srgbClr val="FFFF00"/>
                </a:solidFill>
              </a:rPr>
              <a:t>（为什么要改成</a:t>
            </a:r>
            <a:r>
              <a:rPr lang="en-US" altLang="zh-CN" i="0">
                <a:solidFill>
                  <a:srgbClr val="FFFF00"/>
                </a:solidFill>
              </a:rPr>
              <a:t>5</a:t>
            </a:r>
            <a:r>
              <a:rPr lang="zh-CN" altLang="en-US" i="0">
                <a:solidFill>
                  <a:srgbClr val="FFFF00"/>
                </a:solidFill>
              </a:rPr>
              <a:t>位的原因</a:t>
            </a:r>
            <a:r>
              <a:rPr lang="zh-CN" altLang="en-US" i="0">
                <a:solidFill>
                  <a:srgbClr val="FFFF00"/>
                </a:solidFill>
              </a:rPr>
              <a:t>）</a:t>
            </a:r>
            <a:endParaRPr lang="zh-CN" altLang="en-US" i="0">
              <a:solidFill>
                <a:srgbClr val="FFFF00"/>
              </a:solidFill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4390" y="2414270"/>
            <a:ext cx="78886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FF00"/>
                </a:solidFill>
              </a:rPr>
              <a:t>所以归纳下来：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FFFF00"/>
                </a:solidFill>
              </a:rPr>
              <a:t>卖森数有</a:t>
            </a:r>
            <a:r>
              <a:rPr lang="en-US" altLang="zh-CN" i="0">
                <a:solidFill>
                  <a:srgbClr val="FFFF00"/>
                </a:solidFill>
              </a:rPr>
              <a:t>5</a:t>
            </a:r>
            <a:r>
              <a:rPr lang="zh-CN" altLang="en-US" i="0">
                <a:solidFill>
                  <a:srgbClr val="FFFF00"/>
                </a:solidFill>
              </a:rPr>
              <a:t>个重点：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1.</a:t>
            </a:r>
            <a:r>
              <a:rPr lang="zh-CN" altLang="en-US" i="0">
                <a:solidFill>
                  <a:srgbClr val="00B0F0"/>
                </a:solidFill>
              </a:rPr>
              <a:t>快速幂</a:t>
            </a:r>
            <a:r>
              <a:rPr lang="zh-CN" altLang="en-US" i="0">
                <a:solidFill>
                  <a:srgbClr val="FFFF00"/>
                </a:solidFill>
              </a:rPr>
              <a:t>思想（一遍一遍乘浪费时间）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2.</a:t>
            </a:r>
            <a:r>
              <a:rPr lang="zh-CN" altLang="en-US" i="0">
                <a:solidFill>
                  <a:srgbClr val="00B0F0"/>
                </a:solidFill>
              </a:rPr>
              <a:t>高精运算</a:t>
            </a:r>
            <a:r>
              <a:rPr lang="zh-CN" altLang="en-US" i="0">
                <a:solidFill>
                  <a:srgbClr val="FFFF00"/>
                </a:solidFill>
              </a:rPr>
              <a:t>集（数据过大）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3.</a:t>
            </a:r>
            <a:r>
              <a:rPr lang="zh-CN" altLang="en-US" i="0">
                <a:solidFill>
                  <a:srgbClr val="FFFF00"/>
                </a:solidFill>
              </a:rPr>
              <a:t>运算的</a:t>
            </a:r>
            <a:r>
              <a:rPr lang="zh-CN" altLang="en-US" i="0">
                <a:solidFill>
                  <a:srgbClr val="00B0F0"/>
                </a:solidFill>
              </a:rPr>
              <a:t>剪枝</a:t>
            </a:r>
            <a:r>
              <a:rPr lang="zh-CN" altLang="en-US" i="0">
                <a:solidFill>
                  <a:srgbClr val="FFFF00"/>
                </a:solidFill>
              </a:rPr>
              <a:t>（减掉不必要的运算）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4.</a:t>
            </a:r>
            <a:r>
              <a:rPr lang="zh-CN" altLang="en-US" i="0">
                <a:solidFill>
                  <a:srgbClr val="FFFF00"/>
                </a:solidFill>
              </a:rPr>
              <a:t>输出的格式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5.</a:t>
            </a:r>
            <a:r>
              <a:rPr lang="zh-CN" altLang="en-US" i="0">
                <a:solidFill>
                  <a:srgbClr val="FFFF00"/>
                </a:solidFill>
              </a:rPr>
              <a:t>函数返回值</a:t>
            </a:r>
            <a:endParaRPr lang="zh-CN" altLang="en-US" i="0">
              <a:solidFill>
                <a:srgbClr val="FFFF00"/>
              </a:solidFill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655" y="2235835"/>
            <a:ext cx="3758565" cy="2386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3755" y="1898650"/>
            <a:ext cx="788860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FF00"/>
                </a:solidFill>
              </a:rPr>
              <a:t>综上：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2003</a:t>
            </a:r>
            <a:r>
              <a:rPr lang="zh-CN" altLang="en-US" i="0">
                <a:solidFill>
                  <a:srgbClr val="FFFF00"/>
                </a:solidFill>
              </a:rPr>
              <a:t>年的题都不是什么好东西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FFFF00"/>
                </a:solidFill>
              </a:rPr>
              <a:t>很考验细节与方法，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T1</a:t>
            </a:r>
            <a:r>
              <a:rPr lang="zh-CN" altLang="en-US" i="0">
                <a:solidFill>
                  <a:srgbClr val="FFFF00"/>
                </a:solidFill>
              </a:rPr>
              <a:t>需要储存的方法，考验细节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T2</a:t>
            </a:r>
            <a:r>
              <a:rPr lang="zh-CN" altLang="en-US" i="0">
                <a:solidFill>
                  <a:srgbClr val="FFFF00"/>
                </a:solidFill>
              </a:rPr>
              <a:t>是最难打出来的，考验方法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T3</a:t>
            </a:r>
            <a:r>
              <a:rPr lang="zh-CN" altLang="en-US" i="0">
                <a:solidFill>
                  <a:srgbClr val="FFFF00"/>
                </a:solidFill>
              </a:rPr>
              <a:t>一般，考验动规思想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T4</a:t>
            </a:r>
            <a:r>
              <a:rPr lang="zh-CN" altLang="en-US" i="0">
                <a:solidFill>
                  <a:srgbClr val="FFFF00"/>
                </a:solidFill>
              </a:rPr>
              <a:t>稍难，考了高精，剪枝，位数，运算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00B0F0"/>
                </a:solidFill>
              </a:rPr>
              <a:t>最重要的是考了心态！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FFFF00"/>
                </a:solidFill>
              </a:rPr>
              <a:t>不要拗在</a:t>
            </a:r>
            <a:r>
              <a:rPr lang="en-US" altLang="zh-CN" i="0">
                <a:solidFill>
                  <a:srgbClr val="FFFF00"/>
                </a:solidFill>
              </a:rPr>
              <a:t>T2</a:t>
            </a:r>
            <a:r>
              <a:rPr lang="zh-CN" altLang="en-US" i="0">
                <a:solidFill>
                  <a:srgbClr val="FFFF00"/>
                </a:solidFill>
              </a:rPr>
              <a:t>出不来，如果做不出来就跳过看下一题</a:t>
            </a:r>
            <a:endParaRPr lang="zh-CN" altLang="en-US" i="0">
              <a:solidFill>
                <a:srgbClr val="FFFF00"/>
              </a:solidFill>
            </a:endParaRPr>
          </a:p>
          <a:p>
            <a:r>
              <a:rPr lang="en-US" altLang="zh-CN" i="0">
                <a:solidFill>
                  <a:srgbClr val="FFFF00"/>
                </a:solidFill>
              </a:rPr>
              <a:t>	</a:t>
            </a:r>
            <a:r>
              <a:rPr lang="zh-CN" altLang="en-US" i="0">
                <a:solidFill>
                  <a:srgbClr val="00B0F0"/>
                </a:solidFill>
              </a:rPr>
              <a:t>顺序：先简单后困难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zh-CN" altLang="en-US" i="0">
                <a:solidFill>
                  <a:srgbClr val="00B0F0"/>
                </a:solidFill>
              </a:rPr>
              <a:t>证毕</a:t>
            </a:r>
            <a:endParaRPr lang="zh-CN" altLang="en-US" i="0">
              <a:solidFill>
                <a:srgbClr val="00B0F0"/>
              </a:solidFill>
            </a:endParaRPr>
          </a:p>
          <a:p>
            <a:r>
              <a:rPr lang="en-US" altLang="zh-CN" i="0">
                <a:solidFill>
                  <a:srgbClr val="00B0F0"/>
                </a:solidFill>
              </a:rPr>
              <a:t>	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我个人认为：</a:t>
            </a:r>
            <a:endParaRPr lang="zh-CN" altLang="en-US" i="0" strike="sngStrike">
              <a:solidFill>
                <a:srgbClr val="FF0000"/>
              </a:solidFill>
              <a:uFillTx/>
            </a:endParaRPr>
          </a:p>
          <a:p>
            <a:r>
              <a:rPr lang="en-US" altLang="zh-CN" i="0" strike="sngStrike">
                <a:solidFill>
                  <a:srgbClr val="FF0000"/>
                </a:solidFill>
                <a:uFillTx/>
              </a:rPr>
              <a:t>	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如果你没学懂，就要打开</a:t>
            </a:r>
            <a:r>
              <a:rPr lang="en-US" altLang="zh-CN" i="0" strike="sngStrike">
                <a:solidFill>
                  <a:srgbClr val="FF0000"/>
                </a:solidFill>
                <a:uFillTx/>
              </a:rPr>
              <a:t>ftp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，在我的文件夹里看看</a:t>
            </a:r>
            <a:r>
              <a:rPr lang="en-US" altLang="zh-CN" i="0" strike="sngStrike">
                <a:solidFill>
                  <a:srgbClr val="FF0000"/>
                </a:solidFill>
                <a:uFillTx/>
              </a:rPr>
              <a:t>ppt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和代码</a:t>
            </a:r>
            <a:endParaRPr lang="zh-CN" altLang="en-US" i="0" strike="sngStrike">
              <a:solidFill>
                <a:srgbClr val="FF0000"/>
              </a:solidFill>
              <a:uFillTx/>
            </a:endParaRPr>
          </a:p>
          <a:p>
            <a:r>
              <a:rPr lang="en-US" altLang="zh-CN" i="0" strike="sngStrike">
                <a:solidFill>
                  <a:srgbClr val="FF0000"/>
                </a:solidFill>
                <a:uFillTx/>
              </a:rPr>
              <a:t>	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再加深理解，不要动不动就说碰到了天花板</a:t>
            </a:r>
            <a:endParaRPr lang="zh-CN" altLang="en-US" i="0" strike="sngStrike">
              <a:solidFill>
                <a:srgbClr val="FF0000"/>
              </a:solidFill>
              <a:uFillTx/>
            </a:endParaRPr>
          </a:p>
          <a:p>
            <a:endParaRPr lang="zh-CN" altLang="en-US" i="0" strike="sngStrike">
              <a:solidFill>
                <a:srgbClr val="FF0000"/>
              </a:solidFill>
              <a:uFillTx/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5724208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4390" y="1508760"/>
            <a:ext cx="78886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0000"/>
                </a:solidFill>
              </a:rPr>
              <a:t>由于时间原因和</a:t>
            </a:r>
            <a:r>
              <a:rPr lang="zh-CN" altLang="en-US" i="0" strike="sngStrike">
                <a:solidFill>
                  <a:srgbClr val="FF0000"/>
                </a:solidFill>
                <a:uFillTx/>
              </a:rPr>
              <a:t>效率问题</a:t>
            </a:r>
            <a:endParaRPr lang="zh-CN" altLang="en-US" i="0" strike="sngStrike">
              <a:solidFill>
                <a:srgbClr val="FF0000"/>
              </a:solidFill>
              <a:uFillTx/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PPT</a:t>
            </a:r>
            <a:r>
              <a:rPr lang="zh-CN" altLang="en-US" i="0">
                <a:solidFill>
                  <a:srgbClr val="FF0000"/>
                </a:solidFill>
              </a:rPr>
              <a:t>就</a:t>
            </a:r>
            <a:r>
              <a:rPr lang="zh-CN" altLang="en-US" i="0">
                <a:solidFill>
                  <a:srgbClr val="00B050"/>
                </a:solidFill>
              </a:rPr>
              <a:t>没有做得</a:t>
            </a:r>
            <a:r>
              <a:rPr lang="zh-CN" altLang="en-US" i="0">
                <a:solidFill>
                  <a:srgbClr val="00B050"/>
                </a:solidFill>
              </a:rPr>
              <a:t>很美，一点儿都不美</a:t>
            </a:r>
            <a:endParaRPr lang="zh-CN" altLang="en-US" i="0">
              <a:solidFill>
                <a:srgbClr val="00B050"/>
              </a:solidFill>
            </a:endParaRPr>
          </a:p>
          <a:p>
            <a:r>
              <a:rPr lang="zh-CN" altLang="en-US" i="0">
                <a:solidFill>
                  <a:srgbClr val="FF0000"/>
                </a:solidFill>
              </a:rPr>
              <a:t>就，就，就</a:t>
            </a:r>
            <a:endParaRPr lang="zh-CN" altLang="en-US" i="0">
              <a:solidFill>
                <a:srgbClr val="FF0000"/>
              </a:solidFill>
            </a:endParaRPr>
          </a:p>
          <a:p>
            <a:r>
              <a:rPr lang="en-US" altLang="zh-CN" i="0">
                <a:solidFill>
                  <a:srgbClr val="FF0000"/>
                </a:solidFill>
              </a:rPr>
              <a:t>	</a:t>
            </a:r>
            <a:r>
              <a:rPr lang="zh-CN" altLang="en-US" i="0">
                <a:solidFill>
                  <a:srgbClr val="FF0000"/>
                </a:solidFill>
              </a:rPr>
              <a:t>没法和别人比</a:t>
            </a:r>
            <a:endParaRPr lang="zh-CN" altLang="en-US" i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76475" y="2556510"/>
            <a:ext cx="4754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1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方正汉简简体" panose="02000000000000000000" charset="-122"/>
                <a:ea typeface="方正汉简简体" panose="02000000000000000000" charset="-122"/>
                <a:cs typeface="+mn-ea"/>
              </a:rPr>
              <a:t>请</a:t>
            </a:r>
            <a:r>
              <a:rPr lang="zh-CN" altLang="en-US" sz="7200" i="0" strike="dblStrike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1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方正汉简简体" panose="02000000000000000000" charset="0"/>
                <a:ea typeface="方正汉简简体" panose="02000000000000000000" charset="-122"/>
                <a:cs typeface="+mn-ea"/>
              </a:rPr>
              <a:t>郑</a:t>
            </a:r>
            <a:r>
              <a:rPr lang="zh-CN" altLang="en-US" sz="72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1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方正汉简简体" panose="02000000000000000000" charset="-122"/>
                <a:ea typeface="方正汉简简体" panose="02000000000000000000" charset="-122"/>
                <a:cs typeface="+mn-ea"/>
              </a:rPr>
              <a:t>原谅我</a:t>
            </a:r>
            <a:endParaRPr lang="zh-CN" altLang="en-US" sz="7200" b="1" i="0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blipFill>
                <a:blip r:embed="rId2">
                  <a:alphaModFix amt="80000"/>
                </a:blip>
                <a:tile tx="0" ty="0" sx="82000" sy="72000" flip="none" algn="bl"/>
              </a:blipFill>
              <a:effectLst>
                <a:glow rad="50800">
                  <a:srgbClr val="C5E499">
                    <a:alpha val="49000"/>
                  </a:srgbClr>
                </a:glow>
              </a:effectLst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375" y="3530600"/>
            <a:ext cx="6096000" cy="2604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6340" y="7874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2135" y="2011045"/>
            <a:ext cx="8412480" cy="34150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>
                <a:rot lat="0" lon="600000" rev="0"/>
              </a:camera>
              <a:lightRig rig="threePt" dir="t"/>
            </a:scene3d>
          </a:bodyPr>
          <a:p>
            <a:pPr algn="ctr"/>
            <a:r>
              <a:rPr lang="zh-CN" altLang="en-US" sz="72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1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方正汉简简体" panose="02000000000000000000" charset="-122"/>
                <a:ea typeface="方正汉简简体" panose="02000000000000000000" charset="-122"/>
                <a:cs typeface="+mn-ea"/>
              </a:rPr>
              <a:t>所以根据你们的尿性</a:t>
            </a:r>
            <a:endParaRPr lang="zh-CN" altLang="en-US" sz="7200" i="0">
              <a:ln w="0" cmpd="sng">
                <a:solidFill>
                  <a:srgbClr val="FFFFFF"/>
                </a:solidFill>
                <a:prstDash val="solid"/>
              </a:ln>
              <a:blipFill>
                <a:blip r:embed="rId1">
                  <a:alphaModFix amt="99000"/>
                </a:blip>
                <a:tile tx="139700" sx="59000" sy="42000" algn="b"/>
              </a:blipFill>
              <a:effectLst>
                <a:glow rad="139700">
                  <a:srgbClr val="809CE2">
                    <a:alpha val="40000"/>
                  </a:srgbClr>
                </a:glow>
              </a:effectLst>
              <a:latin typeface="方正汉简简体" panose="02000000000000000000" charset="-122"/>
              <a:ea typeface="方正汉简简体" panose="02000000000000000000" charset="-122"/>
              <a:cs typeface="+mn-ea"/>
            </a:endParaRPr>
          </a:p>
          <a:p>
            <a:pPr algn="ctr"/>
            <a:r>
              <a:rPr lang="zh-CN" altLang="en-US" sz="72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1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方正汉简简体" panose="02000000000000000000" charset="-122"/>
                <a:ea typeface="方正汉简简体" panose="02000000000000000000" charset="-122"/>
                <a:cs typeface="+mn-ea"/>
              </a:rPr>
              <a:t>是打出T2代码的</a:t>
            </a:r>
            <a:endParaRPr lang="zh-CN" altLang="en-US" sz="7200" i="0">
              <a:ln w="0" cmpd="sng">
                <a:solidFill>
                  <a:srgbClr val="FFFFFF"/>
                </a:solidFill>
                <a:prstDash val="solid"/>
              </a:ln>
              <a:blipFill>
                <a:blip r:embed="rId1">
                  <a:alphaModFix amt="99000"/>
                </a:blip>
                <a:tile tx="139700" sx="59000" sy="42000" algn="b"/>
              </a:blipFill>
              <a:effectLst>
                <a:glow rad="139700">
                  <a:srgbClr val="809CE2">
                    <a:alpha val="40000"/>
                  </a:srgbClr>
                </a:glow>
              </a:effectLst>
              <a:latin typeface="方正汉简简体" panose="02000000000000000000" charset="-122"/>
              <a:ea typeface="方正汉简简体" panose="02000000000000000000" charset="-122"/>
              <a:cs typeface="+mn-ea"/>
            </a:endParaRPr>
          </a:p>
          <a:p>
            <a:pPr algn="ctr"/>
            <a:r>
              <a:rPr lang="zh-CN" altLang="en-US" sz="72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1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方正汉简简体" panose="02000000000000000000" charset="-122"/>
                <a:ea typeface="方正汉简简体" panose="02000000000000000000" charset="-122"/>
                <a:cs typeface="+mn-ea"/>
              </a:rPr>
              <a:t>我们稍后看哈</a:t>
            </a:r>
            <a:endParaRPr lang="zh-CN" altLang="en-US" sz="7200" i="0">
              <a:ln w="0" cmpd="sng">
                <a:solidFill>
                  <a:srgbClr val="FFFFFF"/>
                </a:solidFill>
                <a:prstDash val="solid"/>
              </a:ln>
              <a:blipFill>
                <a:blip r:embed="rId1">
                  <a:alphaModFix amt="99000"/>
                </a:blip>
                <a:tile tx="139700" sx="59000" sy="42000" algn="b"/>
              </a:blipFill>
              <a:effectLst>
                <a:glow rad="139700">
                  <a:srgbClr val="809CE2">
                    <a:alpha val="40000"/>
                  </a:srgbClr>
                </a:glow>
              </a:effectLst>
              <a:latin typeface="方正汉简简体" panose="02000000000000000000" charset="-122"/>
              <a:ea typeface="方正汉简简体" panose="02000000000000000000" charset="-122"/>
              <a:cs typeface="+mn-ea"/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130" y="-619061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门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130" y="571214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8245" y="-8572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916940"/>
            <a:ext cx="2438400" cy="1724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17575"/>
            <a:ext cx="2438400" cy="1724025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6096000" y="1670685"/>
            <a:ext cx="935990" cy="215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十字形 10"/>
          <p:cNvSpPr/>
          <p:nvPr/>
        </p:nvSpPr>
        <p:spPr>
          <a:xfrm>
            <a:off x="2884170" y="1450340"/>
            <a:ext cx="773430" cy="656590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捕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917575"/>
            <a:ext cx="1591945" cy="1723390"/>
          </a:xfrm>
          <a:prstGeom prst="rect">
            <a:avLst/>
          </a:prstGeom>
        </p:spPr>
      </p:pic>
      <p:pic>
        <p:nvPicPr>
          <p:cNvPr id="13" name="图片 12" descr="9345d688d43f8794299e4a23de1b0ef41bd53a5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" y="2985135"/>
            <a:ext cx="2439035" cy="1896110"/>
          </a:xfrm>
          <a:prstGeom prst="rect">
            <a:avLst/>
          </a:prstGeom>
        </p:spPr>
      </p:pic>
      <p:sp>
        <p:nvSpPr>
          <p:cNvPr id="14" name="十字形 13"/>
          <p:cNvSpPr/>
          <p:nvPr/>
        </p:nvSpPr>
        <p:spPr>
          <a:xfrm>
            <a:off x="2884805" y="3604895"/>
            <a:ext cx="773430" cy="656590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235" y="3108325"/>
            <a:ext cx="2437765" cy="1819275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6096000" y="3910330"/>
            <a:ext cx="935990" cy="215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捕获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250" y="3108325"/>
            <a:ext cx="1591945" cy="1772920"/>
          </a:xfrm>
          <a:prstGeom prst="rect">
            <a:avLst/>
          </a:prstGeom>
        </p:spPr>
      </p:pic>
      <p:pic>
        <p:nvPicPr>
          <p:cNvPr id="9" name="图片 8" descr="门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750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 descr="门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875" y="522446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225" y="-337820"/>
            <a:ext cx="9187815" cy="7213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261360" y="-176530"/>
            <a:ext cx="262128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9600" i="0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2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  <a:latin typeface="方正汉简简体" panose="02000000000000000000" charset="-122"/>
                <a:ea typeface="方正汉简简体" panose="02000000000000000000" charset="-122"/>
              </a:rPr>
              <a:t>鸣谢</a:t>
            </a:r>
            <a:endParaRPr lang="zh-CN" altLang="en-US" sz="9600" i="0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blipFill>
                <a:blip r:embed="rId2">
                  <a:alphaModFix amt="80000"/>
                </a:blip>
                <a:tile tx="0" ty="0" sx="82000" sy="72000" flip="none" algn="bl"/>
              </a:blipFill>
              <a:effectLst>
                <a:glow rad="50800">
                  <a:srgbClr val="C5E499">
                    <a:alpha val="49000"/>
                  </a:srgbClr>
                </a:glow>
              </a:effectLst>
              <a:latin typeface="方正汉简简体" panose="02000000000000000000" charset="-122"/>
              <a:ea typeface="方正汉简简体" panose="02000000000000000000" charset="-122"/>
            </a:endParaRPr>
          </a:p>
        </p:txBody>
      </p:sp>
      <p:pic>
        <p:nvPicPr>
          <p:cNvPr id="4" name="图片 3" descr="南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1195705"/>
            <a:ext cx="3355340" cy="1657350"/>
          </a:xfrm>
          <a:prstGeom prst="rect">
            <a:avLst/>
          </a:prstGeom>
        </p:spPr>
      </p:pic>
      <p:pic>
        <p:nvPicPr>
          <p:cNvPr id="5" name="图片 4" descr="育碧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3137535"/>
            <a:ext cx="3354705" cy="1779905"/>
          </a:xfrm>
          <a:prstGeom prst="rect">
            <a:avLst/>
          </a:prstGeom>
        </p:spPr>
      </p:pic>
      <p:pic>
        <p:nvPicPr>
          <p:cNvPr id="6" name="图片 5" descr="失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05" y="3137535"/>
            <a:ext cx="3387725" cy="1780540"/>
          </a:xfrm>
          <a:prstGeom prst="rect">
            <a:avLst/>
          </a:prstGeom>
        </p:spPr>
      </p:pic>
      <p:pic>
        <p:nvPicPr>
          <p:cNvPr id="7" name="图片 6" descr="吃鸡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5184140"/>
            <a:ext cx="3354705" cy="1553845"/>
          </a:xfrm>
          <a:prstGeom prst="rect">
            <a:avLst/>
          </a:prstGeom>
        </p:spPr>
      </p:pic>
      <p:pic>
        <p:nvPicPr>
          <p:cNvPr id="8" name="图片 7" descr="臂展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6505" y="5184140"/>
            <a:ext cx="3387725" cy="1553210"/>
          </a:xfrm>
          <a:prstGeom prst="rect">
            <a:avLst/>
          </a:prstGeom>
        </p:spPr>
      </p:pic>
      <p:pic>
        <p:nvPicPr>
          <p:cNvPr id="9" name="图片 8" descr="圣地亚哥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235" y="1195705"/>
            <a:ext cx="3388995" cy="1941830"/>
          </a:xfrm>
          <a:prstGeom prst="rect">
            <a:avLst/>
          </a:prstGeom>
        </p:spPr>
      </p:pic>
      <p:pic>
        <p:nvPicPr>
          <p:cNvPr id="10" name="REC001">
            <a:hlinkClick r:id="" action="ppaction://media"/>
          </p:cNvPr>
          <p:cNvPicPr/>
          <p:nvPr>
            <a:audioFile r:link="rId9"/>
            <p:extLst>
              <p:ext uri="{DAA4B4D4-6D71-4841-9C94-3DE7FCFB9230}">
                <p14:media xmlns:p14="http://schemas.microsoft.com/office/powerpoint/2010/main" r:link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22225" y="-956945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4" dur="5299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000">
                <p:cTn id="35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97610" y="-85725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3" name="图片 2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0810" y="1256030"/>
            <a:ext cx="1248410" cy="1325245"/>
          </a:xfrm>
          <a:prstGeom prst="rect">
            <a:avLst/>
          </a:prstGeom>
        </p:spPr>
      </p:pic>
      <p:pic>
        <p:nvPicPr>
          <p:cNvPr id="7" name="图片 6" descr="捕获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810" y="3235325"/>
            <a:ext cx="1249045" cy="133604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6668135" y="1810385"/>
            <a:ext cx="935990" cy="215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6668135" y="3795395"/>
            <a:ext cx="935990" cy="215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十字形 10"/>
          <p:cNvSpPr/>
          <p:nvPr/>
        </p:nvSpPr>
        <p:spPr>
          <a:xfrm>
            <a:off x="2870200" y="1477645"/>
            <a:ext cx="773430" cy="656590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十字形 11"/>
          <p:cNvSpPr/>
          <p:nvPr/>
        </p:nvSpPr>
        <p:spPr>
          <a:xfrm>
            <a:off x="2870200" y="3672840"/>
            <a:ext cx="773430" cy="656590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" y="2957830"/>
            <a:ext cx="2335530" cy="18910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630" y="2958465"/>
            <a:ext cx="3023870" cy="18903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791210"/>
            <a:ext cx="2324100" cy="20294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630" y="987425"/>
            <a:ext cx="3023870" cy="1637665"/>
          </a:xfrm>
          <a:prstGeom prst="rect">
            <a:avLst/>
          </a:prstGeom>
        </p:spPr>
      </p:pic>
      <p:pic>
        <p:nvPicPr>
          <p:cNvPr id="9" name="图片 8" descr="门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875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 descr="门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875" y="522446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捕获"/>
          <p:cNvPicPr>
            <a:picLocks noChangeAspect="1"/>
          </p:cNvPicPr>
          <p:nvPr/>
        </p:nvPicPr>
        <p:blipFill>
          <a:blip r:embed="rId1"/>
          <a:srcRect l="22620" t="15150" r="38548" b="47317"/>
          <a:stretch>
            <a:fillRect/>
          </a:stretch>
        </p:blipFill>
        <p:spPr>
          <a:xfrm>
            <a:off x="-104775" y="-34925"/>
            <a:ext cx="9370060" cy="7004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7170"/>
          <p:cNvSpPr/>
          <p:nvPr/>
        </p:nvSpPr>
        <p:spPr>
          <a:xfrm>
            <a:off x="-1184275" y="0"/>
            <a:ext cx="11949113" cy="70294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3083560"/>
            <a:ext cx="3867150" cy="2571750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2771775" y="1124585"/>
            <a:ext cx="4968875" cy="24479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198178" y="1656715"/>
            <a:ext cx="4115435" cy="13836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 i="0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2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  <a:latin typeface="方正舒体" panose="02010601030101010101" charset="-122"/>
                <a:ea typeface="方正舒体" panose="02010601030101010101" charset="-122"/>
              </a:rPr>
              <a:t>我个人认为：要是有哪个</a:t>
            </a:r>
            <a:endParaRPr lang="zh-CN" altLang="en-US" sz="2800" b="1" i="0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blipFill>
                <a:blip r:embed="rId2">
                  <a:alphaModFix amt="80000"/>
                </a:blip>
                <a:tile tx="0" ty="0" sx="82000" sy="72000" flip="none" algn="bl"/>
              </a:blipFill>
              <a:effectLst>
                <a:glow rad="50800">
                  <a:srgbClr val="C5E499">
                    <a:alpha val="49000"/>
                  </a:srgbClr>
                </a:glow>
              </a:effectLst>
              <a:latin typeface="方正舒体" panose="02010601030101010101" charset="-122"/>
              <a:ea typeface="方正舒体" panose="02010601030101010101" charset="-122"/>
            </a:endParaRPr>
          </a:p>
          <a:p>
            <a:pPr algn="ctr"/>
            <a:r>
              <a:rPr lang="en-US" altLang="zh-CN" sz="2800" b="1" i="0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2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  <a:latin typeface="方正舒体" panose="02010601030101010101" charset="-122"/>
                <a:ea typeface="方正舒体" panose="02010601030101010101" charset="-122"/>
              </a:rPr>
              <a:t>huwen</a:t>
            </a:r>
            <a:r>
              <a:rPr lang="zh-CN" altLang="en-US" sz="2800" b="1" i="0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2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  <a:latin typeface="方正舒体" panose="02010601030101010101" charset="-122"/>
                <a:ea typeface="方正舒体" panose="02010601030101010101" charset="-122"/>
              </a:rPr>
              <a:t>人不好好听，就，</a:t>
            </a:r>
            <a:endParaRPr lang="zh-CN" altLang="en-US" sz="2800" b="1" i="0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blipFill>
                <a:blip r:embed="rId2">
                  <a:alphaModFix amt="80000"/>
                </a:blip>
                <a:tile tx="0" ty="0" sx="82000" sy="72000" flip="none" algn="bl"/>
              </a:blipFill>
              <a:effectLst>
                <a:glow rad="50800">
                  <a:srgbClr val="C5E499">
                    <a:alpha val="49000"/>
                  </a:srgbClr>
                </a:glow>
              </a:effectLst>
              <a:latin typeface="方正舒体" panose="02010601030101010101" charset="-122"/>
              <a:ea typeface="方正舒体" panose="02010601030101010101" charset="-122"/>
            </a:endParaRPr>
          </a:p>
          <a:p>
            <a:pPr algn="ctr"/>
            <a:r>
              <a:rPr lang="zh-CN" altLang="en-US" sz="2800" b="1" i="0">
                <a:ln w="19050" cmpd="sng">
                  <a:gradFill>
                    <a:gsLst>
                      <a:gs pos="30000">
                        <a:srgbClr val="DBEEC0"/>
                      </a:gs>
                      <a:gs pos="22000">
                        <a:srgbClr val="2F8B93">
                          <a:alpha val="100000"/>
                        </a:srgbClr>
                      </a:gs>
                      <a:gs pos="63000">
                        <a:srgbClr val="3088B5"/>
                      </a:gs>
                      <a:gs pos="81000">
                        <a:srgbClr val="2D8E70"/>
                      </a:gs>
                    </a:gsLst>
                    <a:lin ang="5400000"/>
                  </a:gradFill>
                  <a:prstDash val="solid"/>
                </a:ln>
                <a:blipFill>
                  <a:blip r:embed="rId2">
                    <a:alphaModFix amt="80000"/>
                  </a:blip>
                  <a:tile tx="0" ty="0" sx="82000" sy="72000" flip="none" algn="bl"/>
                </a:blipFill>
                <a:effectLst>
                  <a:glow rad="50800">
                    <a:srgbClr val="C5E499">
                      <a:alpha val="49000"/>
                    </a:srgbClr>
                  </a:glow>
                </a:effectLst>
                <a:latin typeface="方正舒体" panose="02010601030101010101" charset="-122"/>
                <a:ea typeface="方正舒体" panose="02010601030101010101" charset="-122"/>
              </a:rPr>
              <a:t>就，就，有问题！！！！</a:t>
            </a:r>
            <a:endParaRPr lang="zh-CN" altLang="en-US" sz="2800" b="1" i="0">
              <a:ln w="19050" cmpd="sng">
                <a:gradFill>
                  <a:gsLst>
                    <a:gs pos="30000">
                      <a:srgbClr val="DBEEC0"/>
                    </a:gs>
                    <a:gs pos="22000">
                      <a:srgbClr val="2F8B93">
                        <a:alpha val="100000"/>
                      </a:srgbClr>
                    </a:gs>
                    <a:gs pos="63000">
                      <a:srgbClr val="3088B5"/>
                    </a:gs>
                    <a:gs pos="81000">
                      <a:srgbClr val="2D8E70"/>
                    </a:gs>
                  </a:gsLst>
                  <a:lin ang="5400000"/>
                </a:gradFill>
                <a:prstDash val="solid"/>
              </a:ln>
              <a:blipFill>
                <a:blip r:embed="rId2">
                  <a:alphaModFix amt="80000"/>
                </a:blip>
                <a:tile tx="0" ty="0" sx="82000" sy="72000" flip="none" algn="bl"/>
              </a:blipFill>
              <a:effectLst>
                <a:glow rad="50800">
                  <a:srgbClr val="C5E499">
                    <a:alpha val="49000"/>
                  </a:srgbClr>
                </a:glow>
              </a:effectLst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750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 descr="门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875" y="522446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3313" descr="sc_II_artwork_0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68262" y="666750"/>
            <a:ext cx="13425487" cy="55705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3315" name="图片 13314" descr="渐变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08012" y="333375"/>
            <a:ext cx="4171950" cy="584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3316" name="图片 13315" descr="渐变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063" y="176213"/>
            <a:ext cx="4176712" cy="584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3318" name="图片 13317" descr="蜂巢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3570" y="571480"/>
            <a:ext cx="3810000" cy="5715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3319" name="图片 13318" descr="蜂巢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6212" y="620713"/>
            <a:ext cx="3805237" cy="5715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3322" name="图片 13321" descr="框" hidden="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375" y="1052513"/>
            <a:ext cx="3911600" cy="30607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2" name="图片 11" descr="介绍框">
            <a:hlinkClick r:id="rId7" tooltip="" action="ppaction://hlinksldjump"/>
          </p:cNvPr>
          <p:cNvPicPr>
            <a:picLocks noChangeAspect="1"/>
          </p:cNvPicPr>
          <p:nvPr/>
        </p:nvPicPr>
        <p:blipFill>
          <a:blip r:embed="rId8" cstate="print"/>
          <a:srcRect l="-20930" t="-1852" r="20930" b="1852"/>
          <a:stretch>
            <a:fillRect/>
          </a:stretch>
        </p:blipFill>
        <p:spPr>
          <a:xfrm rot="10800000">
            <a:off x="2987657" y="1341423"/>
            <a:ext cx="5257800" cy="85725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7" name="TextBox 16"/>
          <p:cNvSpPr txBox="1"/>
          <p:nvPr/>
        </p:nvSpPr>
        <p:spPr>
          <a:xfrm>
            <a:off x="3629025" y="1508760"/>
            <a:ext cx="3646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2800" i="0" dirty="0">
                <a:solidFill>
                  <a:schemeClr val="bg1">
                    <a:lumMod val="95000"/>
                  </a:schemeClr>
                </a:solidFill>
                <a:latin typeface="方正汉简简体" panose="02000000000000000000" charset="-122"/>
                <a:ea typeface="方正汉简简体" panose="02000000000000000000" charset="-122"/>
                <a:cs typeface="+mn-ea"/>
              </a:rPr>
              <a:t>ping pong game</a:t>
            </a:r>
            <a:endParaRPr lang="en-US" altLang="zh-CN" sz="2800" i="0" dirty="0">
              <a:solidFill>
                <a:schemeClr val="bg1">
                  <a:lumMod val="95000"/>
                </a:schemeClr>
              </a:solidFill>
              <a:latin typeface="方正汉简简体" panose="02000000000000000000" charset="-122"/>
              <a:ea typeface="方正汉简简体" panose="02000000000000000000" charset="-122"/>
            </a:endParaRPr>
          </a:p>
        </p:txBody>
      </p:sp>
      <p:pic>
        <p:nvPicPr>
          <p:cNvPr id="2" name="图片 1" descr="介绍框">
            <a:hlinkClick r:id="rId9" tooltip="" action="ppaction://hlinksldjump"/>
          </p:cNvPr>
          <p:cNvPicPr>
            <a:picLocks noChangeAspect="1"/>
          </p:cNvPicPr>
          <p:nvPr/>
        </p:nvPicPr>
        <p:blipFill>
          <a:blip r:embed="rId8" cstate="print"/>
          <a:srcRect l="-20930" t="-1852" r="20930" b="1852"/>
          <a:stretch>
            <a:fillRect/>
          </a:stretch>
        </p:blipFill>
        <p:spPr>
          <a:xfrm rot="10800000">
            <a:off x="2987657" y="2198673"/>
            <a:ext cx="5257800" cy="85725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8" name="TextBox 17"/>
          <p:cNvSpPr txBox="1"/>
          <p:nvPr/>
        </p:nvSpPr>
        <p:spPr>
          <a:xfrm>
            <a:off x="3714750" y="2402840"/>
            <a:ext cx="3294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0" dirty="0">
                <a:solidFill>
                  <a:schemeClr val="bg1">
                    <a:lumMod val="95000"/>
                  </a:schemeClr>
                </a:solidFill>
                <a:latin typeface="方正汉简简体" panose="02000000000000000000" charset="-122"/>
                <a:ea typeface="方正汉简简体" panose="02000000000000000000" charset="-122"/>
                <a:cs typeface="+mn-ea"/>
              </a:rPr>
              <a:t>number game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介绍框">
            <a:hlinkClick r:id="rId10" tooltip="" action="ppaction://hlinksldjump"/>
          </p:cNvPr>
          <p:cNvPicPr>
            <a:picLocks noChangeAspect="1"/>
          </p:cNvPicPr>
          <p:nvPr/>
        </p:nvPicPr>
        <p:blipFill>
          <a:blip r:embed="rId8" cstate="print"/>
          <a:srcRect l="-20930" t="-1852" r="20930" b="1852"/>
          <a:stretch>
            <a:fillRect/>
          </a:stretch>
        </p:blipFill>
        <p:spPr>
          <a:xfrm rot="10800000">
            <a:off x="2987657" y="3171493"/>
            <a:ext cx="5257800" cy="85725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9" name="TextBox 18"/>
          <p:cNvSpPr txBox="1"/>
          <p:nvPr/>
        </p:nvSpPr>
        <p:spPr>
          <a:xfrm>
            <a:off x="4182102" y="3339147"/>
            <a:ext cx="328614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0" dirty="0">
                <a:solidFill>
                  <a:schemeClr val="bg1">
                    <a:lumMod val="95000"/>
                  </a:schemeClr>
                </a:solidFill>
                <a:latin typeface="方正汉简简体" panose="02000000000000000000" charset="-122"/>
                <a:ea typeface="方正汉简简体" panose="02000000000000000000" charset="-122"/>
                <a:cs typeface="+mn-ea"/>
              </a:rPr>
              <a:t>stack</a:t>
            </a:r>
            <a:endParaRPr lang="en-US" altLang="zh-CN" sz="2800" i="0" dirty="0">
              <a:solidFill>
                <a:schemeClr val="bg1">
                  <a:lumMod val="95000"/>
                </a:schemeClr>
              </a:solidFill>
              <a:latin typeface="方正汉简简体" panose="02000000000000000000" charset="-122"/>
              <a:ea typeface="方正汉简简体" panose="02000000000000000000" charset="-122"/>
              <a:cs typeface="+mn-ea"/>
            </a:endParaRPr>
          </a:p>
        </p:txBody>
      </p:sp>
      <p:pic>
        <p:nvPicPr>
          <p:cNvPr id="4" name="图片 3" descr="介绍框">
            <a:hlinkClick r:id="rId11" tooltip="" action="ppaction://hlinksldjump"/>
          </p:cNvPr>
          <p:cNvPicPr>
            <a:picLocks noChangeAspect="1"/>
          </p:cNvPicPr>
          <p:nvPr/>
        </p:nvPicPr>
        <p:blipFill>
          <a:blip r:embed="rId8" cstate="print"/>
          <a:srcRect l="-20930" t="-1852" r="20930" b="1852"/>
          <a:stretch>
            <a:fillRect/>
          </a:stretch>
        </p:blipFill>
        <p:spPr>
          <a:xfrm rot="10800000">
            <a:off x="2987657" y="4080813"/>
            <a:ext cx="5257800" cy="85725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" name="TextBox 19"/>
          <p:cNvSpPr txBox="1"/>
          <p:nvPr/>
        </p:nvSpPr>
        <p:spPr>
          <a:xfrm>
            <a:off x="3379145" y="4247838"/>
            <a:ext cx="371477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0" dirty="0">
                <a:solidFill>
                  <a:schemeClr val="bg1">
                    <a:lumMod val="95000"/>
                  </a:schemeClr>
                </a:solidFill>
                <a:latin typeface="方正汉简简体" panose="02000000000000000000" charset="-122"/>
                <a:ea typeface="方正汉简简体" panose="02000000000000000000" charset="-122"/>
                <a:cs typeface="+mn-ea"/>
              </a:rPr>
              <a:t>Mersenne number</a:t>
            </a:r>
            <a:endParaRPr lang="en-US" altLang="zh-CN" sz="2800" i="0" dirty="0">
              <a:solidFill>
                <a:schemeClr val="bg1">
                  <a:lumMod val="95000"/>
                </a:schemeClr>
              </a:solidFill>
              <a:latin typeface="方正汉简简体" panose="02000000000000000000" charset="-122"/>
              <a:ea typeface="方正汉简简体" panose="02000000000000000000" charset="-122"/>
              <a:cs typeface="+mn-ea"/>
            </a:endParaRPr>
          </a:p>
        </p:txBody>
      </p:sp>
      <p:pic>
        <p:nvPicPr>
          <p:cNvPr id="9270" name="图片 9269" descr="Singleplayer">
            <a:hlinkClick r:id="" action="ppaction://noaction">
              <a:snd r:embed="rId12" name="Door1Cls.wav"/>
            </a:hlinkClick>
            <a:hlinkHover r:id="" action="ppaction://noaction">
              <a:snd r:embed="rId13" name="copy.wav"/>
            </a:hlinkHover>
          </p:cNvPr>
          <p:cNvPicPr>
            <a:picLocks noChangeAspect="1"/>
          </p:cNvPicPr>
          <p:nvPr/>
        </p:nvPicPr>
        <p:blipFill>
          <a:blip r:embed="rId14"/>
          <a:srcRect l="-47651" t="16912" r="47651" b="-16912"/>
          <a:stretch>
            <a:fillRect/>
          </a:stretch>
        </p:blipFill>
        <p:spPr>
          <a:xfrm>
            <a:off x="-103187" y="1598613"/>
            <a:ext cx="3162300" cy="4318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" name="图片 4" descr="Singleplayer">
            <a:hlinkClick r:id="" action="ppaction://noaction">
              <a:snd r:embed="rId12" name="Door1Cls.wav"/>
            </a:hlinkClick>
            <a:hlinkHover r:id="" action="ppaction://noaction">
              <a:snd r:embed="rId13" name="copy.wav"/>
            </a:hlinkHover>
          </p:cNvPr>
          <p:cNvPicPr>
            <a:picLocks noChangeAspect="1"/>
          </p:cNvPicPr>
          <p:nvPr/>
        </p:nvPicPr>
        <p:blipFill>
          <a:blip r:embed="rId14"/>
          <a:srcRect l="-47651" t="16912" r="47651" b="-16912"/>
          <a:stretch>
            <a:fillRect/>
          </a:stretch>
        </p:blipFill>
        <p:spPr>
          <a:xfrm>
            <a:off x="-108902" y="2492693"/>
            <a:ext cx="3162300" cy="4318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" name="图片 5" descr="Singleplayer">
            <a:hlinkClick r:id="" action="ppaction://noaction">
              <a:snd r:embed="rId12" name="Door1Cls.wav"/>
            </a:hlinkClick>
            <a:hlinkHover r:id="" action="ppaction://noaction">
              <a:snd r:embed="rId13" name="copy.wav"/>
            </a:hlinkHover>
          </p:cNvPr>
          <p:cNvPicPr>
            <a:picLocks noChangeAspect="1"/>
          </p:cNvPicPr>
          <p:nvPr/>
        </p:nvPicPr>
        <p:blipFill>
          <a:blip r:embed="rId14"/>
          <a:srcRect l="-47651" t="16912" r="47651" b="-16912"/>
          <a:stretch>
            <a:fillRect/>
          </a:stretch>
        </p:blipFill>
        <p:spPr>
          <a:xfrm>
            <a:off x="-108902" y="3428683"/>
            <a:ext cx="3162300" cy="4318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" name="图片 6" descr="Singleplayer">
            <a:hlinkClick r:id="" action="ppaction://noaction">
              <a:snd r:embed="rId12" name="Door1Cls.wav"/>
            </a:hlinkClick>
            <a:hlinkHover r:id="" action="ppaction://noaction">
              <a:snd r:embed="rId13" name="copy.wav"/>
            </a:hlinkHover>
          </p:cNvPr>
          <p:cNvPicPr>
            <a:picLocks noChangeAspect="1"/>
          </p:cNvPicPr>
          <p:nvPr/>
        </p:nvPicPr>
        <p:blipFill>
          <a:blip r:embed="rId14"/>
          <a:srcRect l="-47651" t="16912" r="47651" b="-16912"/>
          <a:stretch>
            <a:fillRect/>
          </a:stretch>
        </p:blipFill>
        <p:spPr>
          <a:xfrm>
            <a:off x="-108902" y="4292918"/>
            <a:ext cx="3162300" cy="4318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172" name="图片 7171" descr="门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660" y="-60166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3325" name="图片 13324" descr="门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6195" y="5157153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advClick="0" advTm="7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0226 -0.00324 L -0.25798 -0.00324 " pathEditMode="relative" rAng="0" ptsTypes="AA">
                                      <p:cBhvr>
                                        <p:cTn id="8" dur="15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3519 L 3.33333E-6 -0.0094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1265" descr="sc_II_artwork_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830" y="404178"/>
            <a:ext cx="14757400" cy="62880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蜂巢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20324" y="849294"/>
            <a:ext cx="3805237" cy="5715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" name="图片 4" descr="蜂巢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2396" y="357166"/>
            <a:ext cx="3810000" cy="5715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" name="图片 7" descr="Picture 7_pptX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3780" y="1384300"/>
            <a:ext cx="7429500" cy="432879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矩形 2"/>
          <p:cNvSpPr/>
          <p:nvPr/>
        </p:nvSpPr>
        <p:spPr>
          <a:xfrm>
            <a:off x="1666875" y="1942465"/>
            <a:ext cx="581088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>
                <a:rot lat="0" lon="60000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48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5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Senty Cream Puff 新蒂泡芙体" panose="03000600000000000000" charset="-122"/>
                <a:ea typeface="Senty Cream Puff 新蒂泡芙体" panose="03000600000000000000" charset="-122"/>
              </a:rPr>
              <a:t>T1:</a:t>
            </a:r>
            <a:r>
              <a:rPr lang="zh-CN" altLang="en-US" sz="4800" i="0">
                <a:ln w="0" cmpd="sng">
                  <a:solidFill>
                    <a:srgbClr val="FFFFFF"/>
                  </a:solidFill>
                  <a:prstDash val="solid"/>
                </a:ln>
                <a:blipFill>
                  <a:blip r:embed="rId5">
                    <a:alphaModFix amt="99000"/>
                  </a:blip>
                  <a:tile tx="139700" sx="59000" sy="42000" algn="b"/>
                </a:blipFill>
                <a:effectLst>
                  <a:glow rad="139700">
                    <a:srgbClr val="809CE2">
                      <a:alpha val="40000"/>
                    </a:srgbClr>
                  </a:glow>
                </a:effectLst>
                <a:latin typeface="Senty Cream Puff 新蒂泡芙体" panose="03000600000000000000" charset="-122"/>
                <a:ea typeface="Senty Cream Puff 新蒂泡芙体" panose="03000600000000000000" charset="-122"/>
              </a:rPr>
              <a:t>乒乓球</a:t>
            </a:r>
            <a:endParaRPr lang="zh-CN" altLang="en-US" sz="4800" i="0">
              <a:ln w="0" cmpd="sng">
                <a:solidFill>
                  <a:srgbClr val="FFFFFF"/>
                </a:solidFill>
                <a:prstDash val="solid"/>
              </a:ln>
              <a:blipFill>
                <a:blip r:embed="rId5">
                  <a:alphaModFix amt="99000"/>
                </a:blip>
                <a:tile tx="139700" sx="59000" sy="42000" algn="b"/>
              </a:blipFill>
              <a:effectLst>
                <a:glow rad="139700">
                  <a:srgbClr val="809CE2">
                    <a:alpha val="40000"/>
                  </a:srgbClr>
                </a:glow>
              </a:effectLst>
              <a:latin typeface="Senty Cream Puff 新蒂泡芙体" panose="03000600000000000000" charset="-122"/>
              <a:ea typeface="Senty Cream Puff 新蒂泡芙体" panose="030006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9645" y="3107055"/>
            <a:ext cx="6454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题目：输入字符串（</a:t>
            </a:r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20</a:t>
            </a: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一行），</a:t>
            </a:r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E</a:t>
            </a: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为结尾</a:t>
            </a:r>
            <a:endParaRPr lang="zh-CN" altLang="en-US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            </a:t>
            </a: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输出比分（比分到达   可结束比分重置）</a:t>
            </a:r>
            <a:endParaRPr lang="zh-CN" altLang="en-US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            W</a:t>
            </a: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为小华得分，</a:t>
            </a:r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L</a:t>
            </a: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为鲜宗佑得分</a:t>
            </a:r>
            <a:endParaRPr lang="zh-CN" altLang="en-US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             </a:t>
            </a:r>
            <a:r>
              <a:rPr lang="zh-CN" altLang="en-US" i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输出时小华得分在前，棕油在后</a:t>
            </a:r>
            <a:endParaRPr lang="zh-CN" altLang="en-US" i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9" name="图片 8" descr="门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750" y="-6359525"/>
            <a:ext cx="9175750" cy="7615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 descr="门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830" y="5175568"/>
            <a:ext cx="9175750" cy="7620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34451 L 3.33333E-6 -0.0115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33 L 3.33333E-6 -0.34451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35" presetClass="path" presetSubtype="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-3.00578E-6 L -0.43698 -3.00578E-6 " pathEditMode="relative" rAng="0" ptsTypes="AA">
                                      <p:cBhvr>
                                        <p:cTn id="10" dur="24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-0.009480 L 0.000003 0.351900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Door1Cl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ww.iloveppt.org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B2B2B2"/>
      </a:accent1>
      <a:accent2>
        <a:srgbClr val="5F5F5F"/>
      </a:accent2>
      <a:accent3>
        <a:srgbClr val="FFFFFF"/>
      </a:accent3>
      <a:accent4>
        <a:srgbClr val="000000"/>
      </a:accent4>
      <a:accent5>
        <a:srgbClr val="D5D5D5"/>
      </a:accent5>
      <a:accent6>
        <a:srgbClr val="555555"/>
      </a:accent6>
      <a:hlink>
        <a:srgbClr val="1C1C1C"/>
      </a:hlink>
      <a:folHlink>
        <a:srgbClr val="C0C0C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589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7AB"/>
        </a:accent5>
        <a:accent6>
          <a:srgbClr val="C34E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6C5DC"/>
        </a:accent5>
        <a:accent6>
          <a:srgbClr val="254C74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BB5D8"/>
        </a:accent5>
        <a:accent6>
          <a:srgbClr val="793A75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A8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BBE5F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A"/>
        </a:accent5>
        <a:accent6>
          <a:srgbClr val="466C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ww.iloveppt.org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B2B2B2"/>
      </a:accent1>
      <a:accent2>
        <a:srgbClr val="5F5F5F"/>
      </a:accent2>
      <a:accent3>
        <a:srgbClr val="FFFFFF"/>
      </a:accent3>
      <a:accent4>
        <a:srgbClr val="000000"/>
      </a:accent4>
      <a:accent5>
        <a:srgbClr val="D5D5D5"/>
      </a:accent5>
      <a:accent6>
        <a:srgbClr val="555555"/>
      </a:accent6>
      <a:hlink>
        <a:srgbClr val="1C1C1C"/>
      </a:hlink>
      <a:folHlink>
        <a:srgbClr val="C0C0C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589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7AB"/>
        </a:accent5>
        <a:accent6>
          <a:srgbClr val="C34E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6C5DC"/>
        </a:accent5>
        <a:accent6>
          <a:srgbClr val="254C74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BB5D8"/>
        </a:accent5>
        <a:accent6>
          <a:srgbClr val="793A75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A8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BBE5F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A"/>
        </a:accent5>
        <a:accent6>
          <a:srgbClr val="466C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5208</Words>
  <Application>WPS 演示</Application>
  <PresentationFormat>全屏显示(4:3)</PresentationFormat>
  <Paragraphs>382</Paragraphs>
  <Slides>40</Slides>
  <Notes>1</Notes>
  <HiddenSlides>14</HiddenSlides>
  <MMClips>2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62" baseType="lpstr">
      <vt:lpstr>Arial</vt:lpstr>
      <vt:lpstr>宋体</vt:lpstr>
      <vt:lpstr>Wingdings</vt:lpstr>
      <vt:lpstr>华文细黑</vt:lpstr>
      <vt:lpstr>MS UI Gothic</vt:lpstr>
      <vt:lpstr>腾祥倩影简</vt:lpstr>
      <vt:lpstr>方正汉简简体</vt:lpstr>
      <vt:lpstr>Senty Cream Puff 新蒂泡芙体</vt:lpstr>
      <vt:lpstr>华文新魏</vt:lpstr>
      <vt:lpstr>方正舒体</vt:lpstr>
      <vt:lpstr>字体管家娜娜体</vt:lpstr>
      <vt:lpstr>微软雅黑</vt:lpstr>
      <vt:lpstr>Arial Unicode MS</vt:lpstr>
      <vt:lpstr>Calibri</vt:lpstr>
      <vt:lpstr>华文楷体</vt:lpstr>
      <vt:lpstr>华文隶书</vt:lpstr>
      <vt:lpstr>幼圆</vt:lpstr>
      <vt:lpstr>华文行楷</vt:lpstr>
      <vt:lpstr>华文琥珀</vt:lpstr>
      <vt:lpstr>方正汉简简体</vt:lpstr>
      <vt:lpstr>www.iloveppt.org</vt:lpstr>
      <vt:lpstr>1_www.iloveppt.org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Administrator</dc:creator>
  <cp:lastModifiedBy>STULCR</cp:lastModifiedBy>
  <cp:revision>269</cp:revision>
  <dcterms:created xsi:type="dcterms:W3CDTF">2008-05-06T01:42:00Z</dcterms:created>
  <dcterms:modified xsi:type="dcterms:W3CDTF">2018-09-30T10:10:15Z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